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2" r:id="rId1"/>
    <p:sldMasterId id="2147483683" r:id="rId2"/>
    <p:sldMasterId id="2147483684" r:id="rId3"/>
  </p:sldMasterIdLst>
  <p:notesMasterIdLst>
    <p:notesMasterId r:id="rId4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Lst>
  <p:sldSz cx="9144000" cy="5143500" type="screen16x9"/>
  <p:notesSz cx="6858000" cy="9144000"/>
  <p:embeddedFontLst>
    <p:embeddedFont>
      <p:font typeface="Algerian" panose="04020705040A02060702" pitchFamily="82" charset="0"/>
      <p:regular r:id="rId49"/>
    </p:embeddedFont>
    <p:embeddedFont>
      <p:font typeface="Garamond" panose="02020404030301010803" pitchFamily="18" charset="0"/>
      <p:regular r:id="rId50"/>
      <p:bold r:id="rId51"/>
      <p:italic r:id="rId52"/>
      <p:boldItalic r:id="rId53"/>
    </p:embeddedFont>
    <p:embeddedFont>
      <p:font typeface="Lato" panose="020F0502020204030203"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57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032CF4D-9CC3-4E76-84FB-A22FDB52ACE8}">
  <a:tblStyle styleId="{3032CF4D-9CC3-4E76-84FB-A22FDB52AC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C5704FA-A811-4A1C-9657-6644494C68E1}" styleName="Table_1">
    <a:wholeTbl>
      <a:tcTxStyle b="off" i="off">
        <a:font>
          <a:latin typeface="Calibri"/>
          <a:ea typeface="Calibri"/>
          <a:cs typeface="Calibr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1"/>
              </a:solidFill>
              <a:prstDash val="solid"/>
              <a:round/>
              <a:headEnd type="none" w="sm" len="sm"/>
              <a:tailEnd type="none" w="sm" len="sm"/>
            </a:ln>
          </a:top>
        </a:tcBdr>
        <a:fill>
          <a:solidFill>
            <a:srgbClr val="E8EBF5"/>
          </a:solidFill>
        </a:fill>
      </a:tcStyle>
    </a:lastRow>
    <a:seCell>
      <a:tcTxStyle/>
      <a:tcStyle>
        <a:tcBdr/>
      </a:tcStyle>
    </a:seCell>
    <a:swCell>
      <a:tcTxStyle/>
      <a:tcStyle>
        <a:tcBdr/>
      </a:tcStyle>
    </a:swCell>
    <a:firstRow>
      <a:tcTxStyle b="on" i="off"/>
      <a:tcStyle>
        <a:tcBdr/>
        <a:fill>
          <a:solidFill>
            <a:srgbClr val="E8EBF5"/>
          </a:solidFill>
        </a:fill>
      </a:tcStyle>
    </a:firstRow>
    <a:neCell>
      <a:tcTxStyle/>
      <a:tcStyle>
        <a:tcBdr/>
      </a:tcStyle>
    </a:neCell>
    <a:nwCell>
      <a:tcTxStyle/>
      <a:tcStyle>
        <a:tcBdr/>
      </a:tcStyle>
    </a:nwCell>
  </a:tblStyle>
  <a:tblStyle styleId="{EDD8A555-CDD4-4B66-9EB3-802C7214889D}"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guide orient="horz" pos="1620"/>
        <p:guide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5.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5.xml"/><Relationship Id="rId51" Type="http://schemas.openxmlformats.org/officeDocument/2006/relationships/font" Target="fonts/font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4.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557dca273f_5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g3557dca273f_5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g3557dca273f_5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876ff789ef_0_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5" name="Google Shape;455;g3876ff789ef_0_8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59fd869a1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2" name="Google Shape;462;g3559fd869a1_0_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876ff789ef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g3876ff789ef_0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38e34dc6901_7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38e34dc6901_7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876ff789ef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3876ff789ef_0_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3876ff789ef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g3876ff789ef_0_3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876ff789ef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3876ff789ef_0_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876ff789ef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g3876ff789ef_0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3876ff789ef_0_10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g3876ff789ef_0_10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876ff789ef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3876ff789ef_0_3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57dca273f_5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3557dca273f_5_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3557dca273f_5_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876ff789ef_0_1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g3876ff789ef_0_13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876ff789ef_0_1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g3876ff789ef_0_1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876ff789ef_0_1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 name="Google Shape;629;g3876ff789ef_0_13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3876ff789ef_0_1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8" name="Google Shape;638;g3876ff789ef_0_13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876ff789ef_0_1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g3876ff789ef_0_13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876ff789ef_0_1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3876ff789ef_0_1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3876ff789ef_0_1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4" name="Google Shape;664;g3876ff789ef_0_1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876ff789ef_0_1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g3876ff789ef_0_12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3876ff789ef_0_1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g3876ff789ef_0_14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3876ff789ef_0_14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g3876ff789ef_0_1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5cdbec4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355cdbec45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3876ff789ef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g3876ff789ef_0_3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3876ff789ef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6" name="Google Shape;736;g3876ff789ef_0_3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3876ff789ef_0_1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3876ff789ef_0_10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3876ff789ef_0_10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g3876ff789ef_0_10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3876ff789ef_0_10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6" name="Google Shape;766;g3876ff789ef_0_10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3559fd869a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6" name="Google Shape;776;g3559fd869a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3559fd869a1_0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4" name="Google Shape;784;g3559fd869a1_0_5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8d1c5aefb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9" name="Google Shape;819;g38d1c5aefb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3559fd869a1_0_50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4" name="Google Shape;854;g3559fd869a1_0_5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3559fd869a1_0_3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1" name="Google Shape;861;g3559fd869a1_0_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876ff789e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3876ff789ef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559fd869a1_0_4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8" name="Google Shape;868;g3559fd869a1_0_4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3876ff789ef_0_11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4" name="Google Shape;874;g3876ff789ef_0_1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3876ff789ef_0_110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0" name="Google Shape;880;g3876ff789ef_0_1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876ff789ef_0_11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6" name="Google Shape;886;g3876ff789ef_0_1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3876ff789ef_0_10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2" name="Google Shape;892;g3876ff789ef_0_10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876ff789ef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g3876ff789ef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876ff789ef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3876ff789ef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876ff789ef_0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g3876ff789ef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876ff789ef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3876ff789ef_0_8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876ff789ef_0_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3876ff789ef_0_8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9"/>
            <a:ext cx="6858000" cy="1241700"/>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11700" y="445025"/>
            <a:ext cx="8520600" cy="5727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SzPts val="33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311700" y="1152475"/>
            <a:ext cx="8520600" cy="3416400"/>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800"/>
              </a:spcBef>
              <a:spcAft>
                <a:spcPts val="0"/>
              </a:spcAft>
              <a:buSzPts val="2100"/>
              <a:buChar char="•"/>
              <a:defRPr/>
            </a:lvl1pPr>
            <a:lvl2pPr marL="914400" lvl="1" indent="-342900" algn="l">
              <a:lnSpc>
                <a:spcPct val="90000"/>
              </a:lnSpc>
              <a:spcBef>
                <a:spcPts val="400"/>
              </a:spcBef>
              <a:spcAft>
                <a:spcPts val="0"/>
              </a:spcAft>
              <a:buSzPts val="1800"/>
              <a:buChar char="•"/>
              <a:defRPr/>
            </a:lvl2pPr>
            <a:lvl3pPr marL="1371600" lvl="2" indent="-323850" algn="l">
              <a:lnSpc>
                <a:spcPct val="90000"/>
              </a:lnSpc>
              <a:spcBef>
                <a:spcPts val="400"/>
              </a:spcBef>
              <a:spcAft>
                <a:spcPts val="0"/>
              </a:spcAft>
              <a:buSzPts val="15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SzPts val="1400"/>
              <a:buChar char="•"/>
              <a:defRPr/>
            </a:lvl6pPr>
            <a:lvl7pPr marL="3200400" lvl="6" indent="-317500" algn="l">
              <a:lnSpc>
                <a:spcPct val="90000"/>
              </a:lnSpc>
              <a:spcBef>
                <a:spcPts val="400"/>
              </a:spcBef>
              <a:spcAft>
                <a:spcPts val="0"/>
              </a:spcAft>
              <a:buSzPts val="1400"/>
              <a:buChar char="•"/>
              <a:defRPr/>
            </a:lvl7pPr>
            <a:lvl8pPr marL="3657600" lvl="7" indent="-317500" algn="l">
              <a:lnSpc>
                <a:spcPct val="90000"/>
              </a:lnSpc>
              <a:spcBef>
                <a:spcPts val="400"/>
              </a:spcBef>
              <a:spcAft>
                <a:spcPts val="0"/>
              </a:spcAft>
              <a:buSzPts val="1400"/>
              <a:buChar char="•"/>
              <a:defRPr/>
            </a:lvl8pPr>
            <a:lvl9pPr marL="4114800" lvl="8" indent="-317500" algn="l">
              <a:lnSpc>
                <a:spcPct val="90000"/>
              </a:lnSpc>
              <a:spcBef>
                <a:spcPts val="400"/>
              </a:spcBef>
              <a:spcAft>
                <a:spcPts val="0"/>
              </a:spcAft>
              <a:buSzPts val="1400"/>
              <a:buChar char="•"/>
              <a:defRPr/>
            </a:lvl9pPr>
          </a:lstStyle>
          <a:p>
            <a:endParaRPr/>
          </a:p>
        </p:txBody>
      </p:sp>
      <p:sp>
        <p:nvSpPr>
          <p:cNvPr id="65" name="Google Shape;65;p15"/>
          <p:cNvSpPr txBox="1">
            <a:spLocks noGrp="1"/>
          </p:cNvSpPr>
          <p:nvPr>
            <p:ph type="sldNum" idx="12"/>
          </p:nvPr>
        </p:nvSpPr>
        <p:spPr>
          <a:xfrm>
            <a:off x="8472458" y="4663217"/>
            <a:ext cx="548700" cy="3936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1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9" name="Google Shape;69;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0" name="Google Shape;70;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1" name="Google Shape;71;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4" name="Google Shape;74;p17"/>
          <p:cNvSpPr txBox="1">
            <a:spLocks noGrp="1"/>
          </p:cNvSpPr>
          <p:nvPr>
            <p:ph type="body" idx="1"/>
          </p:nvPr>
        </p:nvSpPr>
        <p:spPr>
          <a:xfrm>
            <a:off x="623888" y="3442097"/>
            <a:ext cx="7886700" cy="11250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5" name="Google Shape;75;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0" name="Google Shape;80;p18"/>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 name="Google Shape;81;p18"/>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 name="Google Shape;82;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 name="Google Shape;83;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 name="Google Shape;87;p19"/>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8" name="Google Shape;88;p19"/>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9"/>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0" name="Google Shape;90;p19"/>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1" name="Google Shape;91;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3" name="Google Shape;93;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6" name="Google Shape;96;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2" name="Google Shape;102;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22"/>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6" name="Google Shape;106;p22"/>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7" name="Google Shape;107;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 name="Google Shape;108;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 name="Google Shape;109;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629841" y="342900"/>
            <a:ext cx="2949300" cy="12003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2" name="Google Shape;112;p23"/>
          <p:cNvSpPr>
            <a:spLocks noGrp="1"/>
          </p:cNvSpPr>
          <p:nvPr>
            <p:ph type="pic" idx="2"/>
          </p:nvPr>
        </p:nvSpPr>
        <p:spPr>
          <a:xfrm>
            <a:off x="3887391" y="740569"/>
            <a:ext cx="4629300" cy="3655200"/>
          </a:xfrm>
          <a:prstGeom prst="rect">
            <a:avLst/>
          </a:prstGeom>
          <a:noFill/>
          <a:ln>
            <a:noFill/>
          </a:ln>
        </p:spPr>
      </p:sp>
      <p:sp>
        <p:nvSpPr>
          <p:cNvPr id="113" name="Google Shape;113;p23"/>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4" name="Google Shape;114;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5" name="Google Shape;115;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6" name="Google Shape;116;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9" name="Google Shape;119;p24"/>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0" name="Google Shape;120;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2" name="Google Shape;122;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3"/>
        <p:cNvGrpSpPr/>
        <p:nvPr/>
      </p:nvGrpSpPr>
      <p:grpSpPr>
        <a:xfrm>
          <a:off x="0" y="0"/>
          <a:ext cx="0" cy="0"/>
          <a:chOff x="0" y="0"/>
          <a:chExt cx="0" cy="0"/>
        </a:xfrm>
      </p:grpSpPr>
      <p:sp>
        <p:nvSpPr>
          <p:cNvPr id="124" name="Google Shape;124;p25"/>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5" name="Google Shape;125;p25"/>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6" name="Google Shape;126;p2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7" name="Google Shape;127;p2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5"/>
        <p:cNvGrpSpPr/>
        <p:nvPr/>
      </p:nvGrpSpPr>
      <p:grpSpPr>
        <a:xfrm>
          <a:off x="0" y="0"/>
          <a:ext cx="0" cy="0"/>
          <a:chOff x="0" y="0"/>
          <a:chExt cx="0" cy="0"/>
        </a:xfrm>
      </p:grpSpPr>
      <p:sp>
        <p:nvSpPr>
          <p:cNvPr id="136" name="Google Shape;136;p27"/>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7" name="Google Shape;137;p27"/>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38" name="Google Shape;138;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9" name="Google Shape;139;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0" name="Google Shape;140;p2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3" name="Google Shape;143;p28"/>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4" name="Google Shape;144;p2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5" name="Google Shape;145;p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6" name="Google Shape;146;p2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7"/>
        <p:cNvGrpSpPr/>
        <p:nvPr/>
      </p:nvGrpSpPr>
      <p:grpSpPr>
        <a:xfrm>
          <a:off x="0" y="0"/>
          <a:ext cx="0" cy="0"/>
          <a:chOff x="0" y="0"/>
          <a:chExt cx="0" cy="0"/>
        </a:xfrm>
      </p:grpSpPr>
      <p:sp>
        <p:nvSpPr>
          <p:cNvPr id="148" name="Google Shape;148;p2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9" name="Google Shape;149;p29"/>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50" name="Google Shape;150;p2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1" name="Google Shape;151;p2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2" name="Google Shape;152;p2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3"/>
        <p:cNvGrpSpPr/>
        <p:nvPr/>
      </p:nvGrpSpPr>
      <p:grpSpPr>
        <a:xfrm>
          <a:off x="0" y="0"/>
          <a:ext cx="0" cy="0"/>
          <a:chOff x="0" y="0"/>
          <a:chExt cx="0" cy="0"/>
        </a:xfrm>
      </p:grpSpPr>
      <p:sp>
        <p:nvSpPr>
          <p:cNvPr id="154" name="Google Shape;154;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5" name="Google Shape;155;p3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6" name="Google Shape;156;p30"/>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7" name="Google Shape;157;p3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8" name="Google Shape;158;p3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9" name="Google Shape;159;p3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0"/>
        <p:cNvGrpSpPr/>
        <p:nvPr/>
      </p:nvGrpSpPr>
      <p:grpSpPr>
        <a:xfrm>
          <a:off x="0" y="0"/>
          <a:ext cx="0" cy="0"/>
          <a:chOff x="0" y="0"/>
          <a:chExt cx="0" cy="0"/>
        </a:xfrm>
      </p:grpSpPr>
      <p:sp>
        <p:nvSpPr>
          <p:cNvPr id="161" name="Google Shape;161;p31"/>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2" name="Google Shape;162;p31"/>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63" name="Google Shape;163;p31"/>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4" name="Google Shape;164;p31"/>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65" name="Google Shape;165;p31"/>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6" name="Google Shape;166;p3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7" name="Google Shape;167;p3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68" name="Google Shape;168;p3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1" name="Google Shape;171;p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2" name="Google Shape;172;p3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3" name="Google Shape;173;p3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4"/>
        <p:cNvGrpSpPr/>
        <p:nvPr/>
      </p:nvGrpSpPr>
      <p:grpSpPr>
        <a:xfrm>
          <a:off x="0" y="0"/>
          <a:ext cx="0" cy="0"/>
          <a:chOff x="0" y="0"/>
          <a:chExt cx="0" cy="0"/>
        </a:xfrm>
      </p:grpSpPr>
      <p:sp>
        <p:nvSpPr>
          <p:cNvPr id="175" name="Google Shape;175;p3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6" name="Google Shape;176;p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7" name="Google Shape;177;p3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8"/>
        <p:cNvGrpSpPr/>
        <p:nvPr/>
      </p:nvGrpSpPr>
      <p:grpSpPr>
        <a:xfrm>
          <a:off x="0" y="0"/>
          <a:ext cx="0" cy="0"/>
          <a:chOff x="0" y="0"/>
          <a:chExt cx="0" cy="0"/>
        </a:xfrm>
      </p:grpSpPr>
      <p:sp>
        <p:nvSpPr>
          <p:cNvPr id="179" name="Google Shape;179;p3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0" name="Google Shape;180;p34"/>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81" name="Google Shape;181;p34"/>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82" name="Google Shape;182;p3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3" name="Google Shape;183;p3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4" name="Google Shape;184;p3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5"/>
        <p:cNvGrpSpPr/>
        <p:nvPr/>
      </p:nvGrpSpPr>
      <p:grpSpPr>
        <a:xfrm>
          <a:off x="0" y="0"/>
          <a:ext cx="0" cy="0"/>
          <a:chOff x="0" y="0"/>
          <a:chExt cx="0" cy="0"/>
        </a:xfrm>
      </p:grpSpPr>
      <p:sp>
        <p:nvSpPr>
          <p:cNvPr id="186" name="Google Shape;186;p35"/>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7" name="Google Shape;187;p35"/>
          <p:cNvSpPr>
            <a:spLocks noGrp="1"/>
          </p:cNvSpPr>
          <p:nvPr>
            <p:ph type="pic" idx="2"/>
          </p:nvPr>
        </p:nvSpPr>
        <p:spPr>
          <a:xfrm>
            <a:off x="3887391" y="740569"/>
            <a:ext cx="4629150" cy="3655219"/>
          </a:xfrm>
          <a:prstGeom prst="rect">
            <a:avLst/>
          </a:prstGeom>
          <a:noFill/>
          <a:ln>
            <a:noFill/>
          </a:ln>
        </p:spPr>
      </p:sp>
      <p:sp>
        <p:nvSpPr>
          <p:cNvPr id="188" name="Google Shape;188;p35"/>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89" name="Google Shape;189;p3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0" name="Google Shape;190;p3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1" name="Google Shape;191;p3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2"/>
        <p:cNvGrpSpPr/>
        <p:nvPr/>
      </p:nvGrpSpPr>
      <p:grpSpPr>
        <a:xfrm>
          <a:off x="0" y="0"/>
          <a:ext cx="0" cy="0"/>
          <a:chOff x="0" y="0"/>
          <a:chExt cx="0" cy="0"/>
        </a:xfrm>
      </p:grpSpPr>
      <p:sp>
        <p:nvSpPr>
          <p:cNvPr id="193" name="Google Shape;193;p3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4" name="Google Shape;194;p36"/>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p3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6" name="Google Shape;196;p3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7" name="Google Shape;197;p3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8"/>
        <p:cNvGrpSpPr/>
        <p:nvPr/>
      </p:nvGrpSpPr>
      <p:grpSpPr>
        <a:xfrm>
          <a:off x="0" y="0"/>
          <a:ext cx="0" cy="0"/>
          <a:chOff x="0" y="0"/>
          <a:chExt cx="0" cy="0"/>
        </a:xfrm>
      </p:grpSpPr>
      <p:sp>
        <p:nvSpPr>
          <p:cNvPr id="199" name="Google Shape;199;p37"/>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0" name="Google Shape;200;p37"/>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1" name="Google Shape;201;p3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2" name="Google Shape;202;p3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3" name="Google Shape;203;p3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2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31" name="Google Shape;131;p2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2" name="Google Shape;132;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3" name="Google Shape;133;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4" name="Google Shape;134;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hyperlink" Target="https://doi.org/10.1016/j.knosys.2024.108634" TargetMode="External"/><Relationship Id="rId4" Type="http://schemas.openxmlformats.org/officeDocument/2006/relationships/hyperlink" Target="https://doi.org/10.1021/acs.chemmater.0c03402"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hyperlink" Target="https://doi.org/10.1016/j.commatsci.2020.110191" TargetMode="Externa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4.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4.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44.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hyperlink" Target="https://doi.org/10.1016/j.commatsci.2020.110191" TargetMode="Externa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hyperlink" Target="https://doi.org/10.1016/j.commatsci.2020.110191" TargetMode="External"/><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0.png"/><Relationship Id="rId11" Type="http://schemas.openxmlformats.org/officeDocument/2006/relationships/hyperlink" Target="https://doi.org/10.1016/j.knosys.2024.108634" TargetMode="External"/><Relationship Id="rId5" Type="http://schemas.openxmlformats.org/officeDocument/2006/relationships/image" Target="../media/image9.png"/><Relationship Id="rId10" Type="http://schemas.openxmlformats.org/officeDocument/2006/relationships/hyperlink" Target="https://doi.org/10.1021/acs.chemmater.0c03402" TargetMode="External"/><Relationship Id="rId4" Type="http://schemas.openxmlformats.org/officeDocument/2006/relationships/image" Target="../media/image8.png"/><Relationship Id="rId9" Type="http://schemas.openxmlformats.org/officeDocument/2006/relationships/hyperlink" Target="https://github.com/chenebuah/ML_abx3_datase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hyperlink" Target="https://github.com/chenebuah/ML_abx3_dataset"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hyperlink" Target="https://doi.org/10.1016/j.commatsci.2020.110191" TargetMode="Externa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dk1"/>
              </a:buClr>
              <a:buSzPts val="4500"/>
              <a:buFont typeface="Calibri"/>
              <a:buNone/>
            </a:pPr>
            <a:endParaRPr/>
          </a:p>
        </p:txBody>
      </p:sp>
      <p:sp>
        <p:nvSpPr>
          <p:cNvPr id="210" name="Google Shape;210;p38"/>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chemeClr val="dk1"/>
              </a:buClr>
              <a:buSzPts val="1800"/>
              <a:buNone/>
            </a:pPr>
            <a:endParaRPr/>
          </a:p>
        </p:txBody>
      </p:sp>
      <p:pic>
        <p:nvPicPr>
          <p:cNvPr id="211" name="Google Shape;211;p38"/>
          <p:cNvPicPr preferRelativeResize="0"/>
          <p:nvPr/>
        </p:nvPicPr>
        <p:blipFill rotWithShape="1">
          <a:blip r:embed="rId3">
            <a:alphaModFix/>
          </a:blip>
          <a:srcRect/>
          <a:stretch/>
        </p:blipFill>
        <p:spPr>
          <a:xfrm>
            <a:off x="0" y="7454"/>
            <a:ext cx="9144001" cy="5143500"/>
          </a:xfrm>
          <a:prstGeom prst="rect">
            <a:avLst/>
          </a:prstGeom>
          <a:noFill/>
          <a:ln>
            <a:noFill/>
          </a:ln>
        </p:spPr>
      </p:pic>
      <p:sp>
        <p:nvSpPr>
          <p:cNvPr id="212" name="Google Shape;212;p38"/>
          <p:cNvSpPr txBox="1"/>
          <p:nvPr/>
        </p:nvSpPr>
        <p:spPr>
          <a:xfrm>
            <a:off x="98451" y="162031"/>
            <a:ext cx="5752200" cy="4386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400" b="1" i="0" u="none" strike="noStrike" cap="none">
                <a:solidFill>
                  <a:srgbClr val="001B66"/>
                </a:solidFill>
                <a:latin typeface="Calibri"/>
                <a:ea typeface="Calibri"/>
                <a:cs typeface="Calibri"/>
                <a:sym typeface="Calibri"/>
              </a:rPr>
              <a:t>ISLAMIC UNIVERSITY OF TECHNOLOGY</a:t>
            </a:r>
            <a:endParaRPr sz="1100"/>
          </a:p>
        </p:txBody>
      </p:sp>
      <p:sp>
        <p:nvSpPr>
          <p:cNvPr id="213" name="Google Shape;213;p38"/>
          <p:cNvSpPr/>
          <p:nvPr/>
        </p:nvSpPr>
        <p:spPr>
          <a:xfrm>
            <a:off x="2175600" y="4709600"/>
            <a:ext cx="4792800" cy="2769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500" b="1" i="0" u="none" strike="noStrike" cap="none">
                <a:solidFill>
                  <a:srgbClr val="202124"/>
                </a:solidFill>
                <a:latin typeface="Calibri"/>
                <a:ea typeface="Calibri"/>
                <a:cs typeface="Calibri"/>
                <a:sym typeface="Calibri"/>
              </a:rPr>
              <a:t>Creating Global Citizens Rooted with Islamic Values</a:t>
            </a:r>
            <a:endParaRPr sz="1500" b="1" i="0" u="none" strike="noStrike" cap="none">
              <a:solidFill>
                <a:schemeClr val="dk1"/>
              </a:solidFill>
              <a:latin typeface="Calibri"/>
              <a:ea typeface="Calibri"/>
              <a:cs typeface="Calibri"/>
              <a:sym typeface="Calibri"/>
            </a:endParaRPr>
          </a:p>
        </p:txBody>
      </p:sp>
      <p:sp>
        <p:nvSpPr>
          <p:cNvPr id="214" name="Google Shape;214;p38"/>
          <p:cNvSpPr/>
          <p:nvPr/>
        </p:nvSpPr>
        <p:spPr>
          <a:xfrm>
            <a:off x="3614225" y="841784"/>
            <a:ext cx="1915500" cy="401100"/>
          </a:xfrm>
          <a:prstGeom prst="rect">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2700" b="0" i="0" u="none" strike="noStrike" cap="none">
                <a:solidFill>
                  <a:schemeClr val="dk1"/>
                </a:solidFill>
                <a:latin typeface="Algerian"/>
                <a:ea typeface="Algerian"/>
                <a:cs typeface="Algerian"/>
                <a:sym typeface="Algerian"/>
              </a:rPr>
              <a:t>EEE-4</a:t>
            </a:r>
            <a:r>
              <a:rPr lang="en" sz="2700">
                <a:solidFill>
                  <a:schemeClr val="dk1"/>
                </a:solidFill>
                <a:latin typeface="Algerian"/>
                <a:ea typeface="Algerian"/>
                <a:cs typeface="Algerian"/>
                <a:sym typeface="Algerian"/>
              </a:rPr>
              <a:t>8</a:t>
            </a:r>
            <a:r>
              <a:rPr lang="en" sz="2700" b="0" i="0" u="none" strike="noStrike" cap="none">
                <a:solidFill>
                  <a:schemeClr val="dk1"/>
                </a:solidFill>
                <a:latin typeface="Algerian"/>
                <a:ea typeface="Algerian"/>
                <a:cs typeface="Algerian"/>
                <a:sym typeface="Algerian"/>
              </a:rPr>
              <a:t>00</a:t>
            </a:r>
            <a:endParaRPr sz="1100">
              <a:solidFill>
                <a:schemeClr val="dk1"/>
              </a:solidFill>
            </a:endParaRPr>
          </a:p>
        </p:txBody>
      </p:sp>
      <p:sp>
        <p:nvSpPr>
          <p:cNvPr id="215" name="Google Shape;215;p38"/>
          <p:cNvSpPr txBox="1"/>
          <p:nvPr/>
        </p:nvSpPr>
        <p:spPr>
          <a:xfrm>
            <a:off x="2811735" y="1605161"/>
            <a:ext cx="3520500" cy="1339200"/>
          </a:xfrm>
          <a:prstGeom prst="rect">
            <a:avLst/>
          </a:prstGeom>
          <a:noFill/>
          <a:ln>
            <a:noFill/>
          </a:ln>
        </p:spPr>
        <p:txBody>
          <a:bodyPr spcFirstLastPara="1" wrap="square" lIns="68575" tIns="34275" rIns="68575" bIns="34275" anchor="t" anchorCtr="0">
            <a:spAutoFit/>
          </a:bodyPr>
          <a:lstStyle/>
          <a:p>
            <a:pPr marL="0" marR="0" lvl="0" indent="0" algn="ctr" rtl="0">
              <a:lnSpc>
                <a:spcPct val="150000"/>
              </a:lnSpc>
              <a:spcBef>
                <a:spcPts val="0"/>
              </a:spcBef>
              <a:spcAft>
                <a:spcPts val="0"/>
              </a:spcAft>
              <a:buNone/>
            </a:pPr>
            <a:r>
              <a:rPr lang="en" sz="1500" b="1" i="0" u="sng" strike="noStrike" cap="none" dirty="0">
                <a:solidFill>
                  <a:schemeClr val="dk1"/>
                </a:solidFill>
                <a:latin typeface="Garamond"/>
                <a:ea typeface="Garamond"/>
                <a:cs typeface="Garamond"/>
                <a:sym typeface="Garamond"/>
              </a:rPr>
              <a:t>MEMBERS:</a:t>
            </a:r>
            <a:endParaRPr sz="1500" b="1" dirty="0">
              <a:latin typeface="Garamond"/>
              <a:ea typeface="Garamond"/>
              <a:cs typeface="Garamond"/>
              <a:sym typeface="Garamond"/>
            </a:endParaRPr>
          </a:p>
          <a:p>
            <a:pPr marL="0" marR="0" lvl="0" indent="0" algn="ctr" rtl="0">
              <a:lnSpc>
                <a:spcPct val="150000"/>
              </a:lnSpc>
              <a:spcBef>
                <a:spcPts val="0"/>
              </a:spcBef>
              <a:spcAft>
                <a:spcPts val="0"/>
              </a:spcAft>
              <a:buNone/>
            </a:pPr>
            <a:r>
              <a:rPr lang="en" sz="1500" b="1" dirty="0">
                <a:solidFill>
                  <a:schemeClr val="dk1"/>
                </a:solidFill>
                <a:latin typeface="Garamond"/>
                <a:ea typeface="Garamond"/>
                <a:cs typeface="Garamond"/>
                <a:sym typeface="Garamond"/>
              </a:rPr>
              <a:t>200021103</a:t>
            </a:r>
            <a:r>
              <a:rPr lang="en" sz="1500" dirty="0">
                <a:solidFill>
                  <a:schemeClr val="dk1"/>
                </a:solidFill>
                <a:latin typeface="Garamond"/>
                <a:ea typeface="Garamond"/>
                <a:cs typeface="Garamond"/>
                <a:sym typeface="Garamond"/>
              </a:rPr>
              <a:t> – Adib Sadman Al Haque</a:t>
            </a:r>
            <a:endParaRPr sz="1500" dirty="0">
              <a:latin typeface="Garamond"/>
              <a:ea typeface="Garamond"/>
              <a:cs typeface="Garamond"/>
              <a:sym typeface="Garamond"/>
            </a:endParaRPr>
          </a:p>
          <a:p>
            <a:pPr marL="0" marR="0" lvl="0" indent="0" algn="ctr" rtl="0">
              <a:lnSpc>
                <a:spcPct val="150000"/>
              </a:lnSpc>
              <a:spcBef>
                <a:spcPts val="0"/>
              </a:spcBef>
              <a:spcAft>
                <a:spcPts val="0"/>
              </a:spcAft>
              <a:buNone/>
            </a:pPr>
            <a:r>
              <a:rPr lang="en" sz="1500" b="1" dirty="0">
                <a:solidFill>
                  <a:schemeClr val="dk1"/>
                </a:solidFill>
                <a:latin typeface="Garamond"/>
                <a:ea typeface="Garamond"/>
                <a:cs typeface="Garamond"/>
                <a:sym typeface="Garamond"/>
              </a:rPr>
              <a:t>200021108</a:t>
            </a:r>
            <a:r>
              <a:rPr lang="en" sz="1500" dirty="0">
                <a:solidFill>
                  <a:schemeClr val="dk1"/>
                </a:solidFill>
                <a:latin typeface="Garamond"/>
                <a:ea typeface="Garamond"/>
                <a:cs typeface="Garamond"/>
                <a:sym typeface="Garamond"/>
              </a:rPr>
              <a:t> – Zerin Yeasmin</a:t>
            </a:r>
            <a:endParaRPr sz="1500" dirty="0">
              <a:latin typeface="Garamond"/>
              <a:ea typeface="Garamond"/>
              <a:cs typeface="Garamond"/>
              <a:sym typeface="Garamond"/>
            </a:endParaRPr>
          </a:p>
          <a:p>
            <a:pPr marL="0" marR="0" lvl="0" indent="0" algn="ctr" rtl="0">
              <a:lnSpc>
                <a:spcPct val="150000"/>
              </a:lnSpc>
              <a:spcBef>
                <a:spcPts val="0"/>
              </a:spcBef>
              <a:spcAft>
                <a:spcPts val="0"/>
              </a:spcAft>
              <a:buNone/>
            </a:pPr>
            <a:r>
              <a:rPr lang="en" sz="1500" b="1" dirty="0">
                <a:solidFill>
                  <a:schemeClr val="dk1"/>
                </a:solidFill>
                <a:latin typeface="Garamond"/>
                <a:ea typeface="Garamond"/>
                <a:cs typeface="Garamond"/>
                <a:sym typeface="Garamond"/>
              </a:rPr>
              <a:t>200021118</a:t>
            </a:r>
            <a:r>
              <a:rPr lang="en" sz="1500" dirty="0">
                <a:solidFill>
                  <a:schemeClr val="dk1"/>
                </a:solidFill>
                <a:latin typeface="Garamond"/>
                <a:ea typeface="Garamond"/>
                <a:cs typeface="Garamond"/>
                <a:sym typeface="Garamond"/>
              </a:rPr>
              <a:t> – Omar Faruk</a:t>
            </a:r>
            <a:endParaRPr sz="1500" dirty="0">
              <a:latin typeface="Garamond"/>
              <a:ea typeface="Garamond"/>
              <a:cs typeface="Garamond"/>
              <a:sym typeface="Garamond"/>
            </a:endParaRPr>
          </a:p>
        </p:txBody>
      </p:sp>
      <p:sp>
        <p:nvSpPr>
          <p:cNvPr id="216" name="Google Shape;216;p38"/>
          <p:cNvSpPr txBox="1"/>
          <p:nvPr/>
        </p:nvSpPr>
        <p:spPr>
          <a:xfrm>
            <a:off x="163162" y="1501379"/>
            <a:ext cx="2751023" cy="1546800"/>
          </a:xfrm>
          <a:prstGeom prst="rect">
            <a:avLst/>
          </a:prstGeom>
          <a:noFill/>
          <a:ln w="9525" cap="flat" cmpd="sng">
            <a:solidFill>
              <a:schemeClr val="dk1"/>
            </a:solidFill>
            <a:prstDash val="solid"/>
            <a:round/>
            <a:headEnd type="none" w="sm" len="sm"/>
            <a:tailEnd type="none" w="sm" len="sm"/>
          </a:ln>
        </p:spPr>
        <p:txBody>
          <a:bodyPr spcFirstLastPara="1" wrap="square" lIns="68575" tIns="68575" rIns="68575" bIns="68575" anchor="t" anchorCtr="0">
            <a:noAutofit/>
          </a:bodyPr>
          <a:lstStyle/>
          <a:p>
            <a:pPr marL="0" marR="0" lvl="0" indent="0" algn="l" rtl="0">
              <a:lnSpc>
                <a:spcPct val="150000"/>
              </a:lnSpc>
              <a:spcBef>
                <a:spcPts val="0"/>
              </a:spcBef>
              <a:spcAft>
                <a:spcPts val="0"/>
              </a:spcAft>
              <a:buClr>
                <a:schemeClr val="accent1"/>
              </a:buClr>
              <a:buSzPts val="1200"/>
              <a:buFont typeface="Lato"/>
              <a:buNone/>
            </a:pPr>
            <a:r>
              <a:rPr lang="en" sz="1100" b="1" i="0" u="none" strike="noStrike" cap="none" dirty="0">
                <a:solidFill>
                  <a:schemeClr val="dk1"/>
                </a:solidFill>
                <a:latin typeface="Garamond"/>
                <a:ea typeface="Garamond"/>
                <a:cs typeface="Garamond"/>
                <a:sym typeface="Garamond"/>
              </a:rPr>
              <a:t>Supervisor:</a:t>
            </a:r>
            <a:endParaRPr sz="1100" b="1" i="0" u="none" strike="noStrike" cap="none" dirty="0">
              <a:solidFill>
                <a:schemeClr val="dk1"/>
              </a:solidFill>
              <a:latin typeface="Garamond"/>
              <a:ea typeface="Garamond"/>
              <a:cs typeface="Garamond"/>
              <a:sym typeface="Garamond"/>
            </a:endParaRPr>
          </a:p>
          <a:p>
            <a:pPr marL="0" marR="0" lvl="0" indent="0" algn="l" rtl="0">
              <a:lnSpc>
                <a:spcPct val="150000"/>
              </a:lnSpc>
              <a:spcBef>
                <a:spcPts val="0"/>
              </a:spcBef>
              <a:spcAft>
                <a:spcPts val="0"/>
              </a:spcAft>
              <a:buClr>
                <a:schemeClr val="accent1"/>
              </a:buClr>
              <a:buSzPts val="1200"/>
              <a:buFont typeface="Lato"/>
              <a:buNone/>
            </a:pPr>
            <a:r>
              <a:rPr lang="en" sz="1100" b="0" i="0" u="none" strike="noStrike" cap="none" dirty="0">
                <a:solidFill>
                  <a:schemeClr val="dk1"/>
                </a:solidFill>
                <a:latin typeface="Garamond"/>
                <a:ea typeface="Garamond"/>
                <a:cs typeface="Garamond"/>
                <a:sym typeface="Garamond"/>
              </a:rPr>
              <a:t>Mr. Asif Newaz</a:t>
            </a:r>
            <a:endParaRPr sz="1100" b="0" i="0" u="none" strike="noStrike" cap="none" dirty="0">
              <a:solidFill>
                <a:schemeClr val="dk1"/>
              </a:solidFill>
              <a:latin typeface="Garamond"/>
              <a:ea typeface="Garamond"/>
              <a:cs typeface="Garamond"/>
              <a:sym typeface="Garamond"/>
            </a:endParaRPr>
          </a:p>
          <a:p>
            <a:pPr marL="0" marR="0" lvl="0" indent="0" algn="l" rtl="0">
              <a:lnSpc>
                <a:spcPct val="150000"/>
              </a:lnSpc>
              <a:spcBef>
                <a:spcPts val="0"/>
              </a:spcBef>
              <a:spcAft>
                <a:spcPts val="0"/>
              </a:spcAft>
              <a:buClr>
                <a:schemeClr val="accent1"/>
              </a:buClr>
              <a:buSzPts val="1200"/>
              <a:buFont typeface="Lato"/>
              <a:buNone/>
            </a:pPr>
            <a:r>
              <a:rPr lang="en" sz="1100" b="0" i="0" u="none" strike="noStrike" cap="none" dirty="0">
                <a:solidFill>
                  <a:schemeClr val="dk1"/>
                </a:solidFill>
                <a:latin typeface="Garamond"/>
                <a:ea typeface="Garamond"/>
                <a:cs typeface="Garamond"/>
                <a:sym typeface="Garamond"/>
              </a:rPr>
              <a:t>Lecturer</a:t>
            </a:r>
            <a:endParaRPr sz="1100" b="0" i="0" u="none" strike="noStrike" cap="none" dirty="0">
              <a:solidFill>
                <a:schemeClr val="dk1"/>
              </a:solidFill>
              <a:latin typeface="Garamond"/>
              <a:ea typeface="Garamond"/>
              <a:cs typeface="Garamond"/>
              <a:sym typeface="Garamond"/>
            </a:endParaRPr>
          </a:p>
          <a:p>
            <a:pPr marL="0" marR="0" lvl="0" indent="0" algn="l" rtl="0">
              <a:lnSpc>
                <a:spcPct val="150000"/>
              </a:lnSpc>
              <a:spcBef>
                <a:spcPts val="0"/>
              </a:spcBef>
              <a:spcAft>
                <a:spcPts val="0"/>
              </a:spcAft>
              <a:buClr>
                <a:schemeClr val="accent1"/>
              </a:buClr>
              <a:buSzPts val="1200"/>
              <a:buFont typeface="Lato"/>
              <a:buNone/>
            </a:pPr>
            <a:r>
              <a:rPr lang="en" sz="1000" b="0" i="0" u="none" strike="noStrike" cap="none" dirty="0">
                <a:solidFill>
                  <a:schemeClr val="dk1"/>
                </a:solidFill>
                <a:latin typeface="Garamond"/>
                <a:ea typeface="Garamond"/>
                <a:cs typeface="Garamond"/>
                <a:sym typeface="Garamond"/>
              </a:rPr>
              <a:t>Department of Electrical and Electronic Engineering </a:t>
            </a:r>
            <a:endParaRPr sz="1000" b="0" i="0" u="none" strike="noStrike" cap="none" dirty="0">
              <a:solidFill>
                <a:schemeClr val="dk1"/>
              </a:solidFill>
              <a:latin typeface="Garamond"/>
              <a:ea typeface="Garamond"/>
              <a:cs typeface="Garamond"/>
              <a:sym typeface="Garamond"/>
            </a:endParaRPr>
          </a:p>
          <a:p>
            <a:pPr marL="0" marR="0" lvl="0" indent="0" algn="l" rtl="0">
              <a:lnSpc>
                <a:spcPct val="150000"/>
              </a:lnSpc>
              <a:spcBef>
                <a:spcPts val="0"/>
              </a:spcBef>
              <a:spcAft>
                <a:spcPts val="0"/>
              </a:spcAft>
              <a:buClr>
                <a:schemeClr val="accent1"/>
              </a:buClr>
              <a:buSzPts val="1200"/>
              <a:buFont typeface="Lato"/>
              <a:buNone/>
            </a:pPr>
            <a:r>
              <a:rPr lang="en" sz="1000" b="0" i="0" u="none" strike="noStrike" cap="none" dirty="0">
                <a:solidFill>
                  <a:schemeClr val="dk1"/>
                </a:solidFill>
                <a:latin typeface="Garamond"/>
                <a:ea typeface="Garamond"/>
                <a:cs typeface="Garamond"/>
                <a:sym typeface="Garamond"/>
              </a:rPr>
              <a:t>Islamic University of Technology</a:t>
            </a:r>
            <a:endParaRPr sz="1000" b="0" i="0" u="none" strike="noStrike" cap="none" dirty="0">
              <a:solidFill>
                <a:schemeClr val="dk1"/>
              </a:solidFill>
              <a:latin typeface="Garamond"/>
              <a:ea typeface="Garamond"/>
              <a:cs typeface="Garamond"/>
              <a:sym typeface="Garamond"/>
            </a:endParaRPr>
          </a:p>
          <a:p>
            <a:pPr marL="0" marR="0" lvl="0" indent="0" algn="l" rtl="0">
              <a:lnSpc>
                <a:spcPct val="150000"/>
              </a:lnSpc>
              <a:spcBef>
                <a:spcPts val="0"/>
              </a:spcBef>
              <a:spcAft>
                <a:spcPts val="0"/>
              </a:spcAft>
              <a:buClr>
                <a:schemeClr val="accent1"/>
              </a:buClr>
              <a:buSzPts val="1200"/>
              <a:buFont typeface="Lato"/>
              <a:buNone/>
            </a:pPr>
            <a:endParaRPr sz="1100" b="0" i="0" u="none" strike="noStrike" cap="none" dirty="0">
              <a:solidFill>
                <a:schemeClr val="dk1"/>
              </a:solidFill>
              <a:latin typeface="Garamond"/>
              <a:ea typeface="Garamond"/>
              <a:cs typeface="Garamond"/>
              <a:sym typeface="Garamond"/>
            </a:endParaRPr>
          </a:p>
          <a:p>
            <a:pPr marL="0" marR="0" lvl="0" indent="0" algn="l" rtl="0">
              <a:lnSpc>
                <a:spcPct val="150000"/>
              </a:lnSpc>
              <a:spcBef>
                <a:spcPts val="0"/>
              </a:spcBef>
              <a:spcAft>
                <a:spcPts val="0"/>
              </a:spcAft>
              <a:buClr>
                <a:schemeClr val="accent1"/>
              </a:buClr>
              <a:buSzPts val="1200"/>
              <a:buFont typeface="Lato"/>
              <a:buNone/>
            </a:pPr>
            <a:endParaRPr sz="1100" b="0" i="0" u="none" strike="noStrike" cap="none" dirty="0">
              <a:solidFill>
                <a:schemeClr val="dk1"/>
              </a:solidFill>
              <a:latin typeface="Garamond"/>
              <a:ea typeface="Garamond"/>
              <a:cs typeface="Garamond"/>
              <a:sym typeface="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6"/>
        <p:cNvGrpSpPr/>
        <p:nvPr/>
      </p:nvGrpSpPr>
      <p:grpSpPr>
        <a:xfrm>
          <a:off x="0" y="0"/>
          <a:ext cx="0" cy="0"/>
          <a:chOff x="0" y="0"/>
          <a:chExt cx="0" cy="0"/>
        </a:xfrm>
      </p:grpSpPr>
      <p:sp>
        <p:nvSpPr>
          <p:cNvPr id="457" name="Google Shape;457;p47"/>
          <p:cNvSpPr txBox="1"/>
          <p:nvPr/>
        </p:nvSpPr>
        <p:spPr>
          <a:xfrm>
            <a:off x="141575" y="369600"/>
            <a:ext cx="3900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DATASET &amp; PREPROCESSING</a:t>
            </a:r>
            <a:endParaRPr sz="1100">
              <a:solidFill>
                <a:schemeClr val="dk1"/>
              </a:solidFill>
            </a:endParaRPr>
          </a:p>
        </p:txBody>
      </p:sp>
      <p:sp>
        <p:nvSpPr>
          <p:cNvPr id="458" name="Google Shape;458;p47"/>
          <p:cNvSpPr txBox="1"/>
          <p:nvPr/>
        </p:nvSpPr>
        <p:spPr>
          <a:xfrm>
            <a:off x="962700" y="1191600"/>
            <a:ext cx="7218600" cy="28482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1"/>
              </a:buClr>
              <a:buSzPts val="1200"/>
              <a:buFont typeface="Calibri"/>
              <a:buAutoNum type="arabicParenR"/>
            </a:pPr>
            <a:r>
              <a:rPr lang="en" sz="1200" b="1">
                <a:solidFill>
                  <a:schemeClr val="dk1"/>
                </a:solidFill>
                <a:latin typeface="Calibri"/>
                <a:ea typeface="Calibri"/>
                <a:cs typeface="Calibri"/>
                <a:sym typeface="Calibri"/>
              </a:rPr>
              <a:t>Talapatra et al. (2021):</a:t>
            </a:r>
            <a:r>
              <a:rPr lang="en" sz="1200">
                <a:solidFill>
                  <a:schemeClr val="dk1"/>
                </a:solidFill>
                <a:latin typeface="Calibri"/>
                <a:ea typeface="Calibri"/>
                <a:cs typeface="Calibri"/>
                <a:sym typeface="Calibri"/>
              </a:rPr>
              <a:t> 3469 compounds were used for thermodynamic stability predictions (from DFT calculations). 1505 compounds were used for formability predictions.</a:t>
            </a:r>
            <a:endParaRPr sz="1200">
              <a:solidFill>
                <a:schemeClr val="dk1"/>
              </a:solidFill>
              <a:latin typeface="Calibri"/>
              <a:ea typeface="Calibri"/>
              <a:cs typeface="Calibri"/>
              <a:sym typeface="Calibri"/>
            </a:endParaRPr>
          </a:p>
          <a:p>
            <a:pPr marL="457200" lvl="0" indent="-228600" algn="l" rtl="0">
              <a:spcBef>
                <a:spcPts val="800"/>
              </a:spcBef>
              <a:spcAft>
                <a:spcPts val="0"/>
              </a:spcAft>
              <a:buNone/>
            </a:pPr>
            <a:r>
              <a:rPr lang="en" sz="1200" b="1">
                <a:solidFill>
                  <a:schemeClr val="dk1"/>
                </a:solidFill>
                <a:latin typeface="Calibri"/>
                <a:ea typeface="Calibri"/>
                <a:cs typeface="Calibri"/>
                <a:sym typeface="Calibri"/>
              </a:rPr>
              <a:t>       Number of Features:</a:t>
            </a:r>
            <a:r>
              <a:rPr lang="en" sz="1200">
                <a:solidFill>
                  <a:schemeClr val="dk1"/>
                </a:solidFill>
                <a:latin typeface="Calibri"/>
                <a:ea typeface="Calibri"/>
                <a:cs typeface="Calibri"/>
                <a:sym typeface="Calibri"/>
              </a:rPr>
              <a:t> The dataset includes 28 features in total, covering:</a:t>
            </a:r>
            <a:endParaRPr sz="1200">
              <a:solidFill>
                <a:schemeClr val="dk1"/>
              </a:solidFill>
              <a:latin typeface="Calibri"/>
              <a:ea typeface="Calibri"/>
              <a:cs typeface="Calibri"/>
              <a:sym typeface="Calibri"/>
            </a:endParaRPr>
          </a:p>
          <a:p>
            <a:pPr marL="914400" lvl="1" indent="-304800" algn="l" rtl="0">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Chemical features: The elemental properties of cations and anions.</a:t>
            </a:r>
            <a:endParaRPr sz="1200">
              <a:solidFill>
                <a:schemeClr val="dk1"/>
              </a:solidFill>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Geometrical features: Goldschmidt tolerance factor, octahedral factor.</a:t>
            </a:r>
            <a:endParaRPr sz="1200">
              <a:solidFill>
                <a:schemeClr val="dk1"/>
              </a:solidFill>
              <a:latin typeface="Calibri"/>
              <a:ea typeface="Calibri"/>
              <a:cs typeface="Calibri"/>
              <a:sym typeface="Calibri"/>
            </a:endParaRPr>
          </a:p>
          <a:p>
            <a:pPr marL="914400" lvl="1" indent="-304800" algn="l" rtl="0">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DFT-calculated properties: Stability energy, formation energy, and energy above the convex hull.</a:t>
            </a:r>
            <a:endParaRPr sz="1200">
              <a:solidFill>
                <a:schemeClr val="dk1"/>
              </a:solidFill>
              <a:latin typeface="Calibri"/>
              <a:ea typeface="Calibri"/>
              <a:cs typeface="Calibri"/>
              <a:sym typeface="Calibri"/>
            </a:endParaRPr>
          </a:p>
          <a:p>
            <a:pPr marL="0" lvl="0" indent="0" algn="l" rtl="0">
              <a:spcBef>
                <a:spcPts val="1200"/>
              </a:spcBef>
              <a:spcAft>
                <a:spcPts val="0"/>
              </a:spcAft>
              <a:buNone/>
            </a:pPr>
            <a:endParaRPr sz="1200">
              <a:solidFill>
                <a:schemeClr val="dk1"/>
              </a:solidFill>
              <a:latin typeface="Calibri"/>
              <a:ea typeface="Calibri"/>
              <a:cs typeface="Calibri"/>
              <a:sym typeface="Calibri"/>
            </a:endParaRPr>
          </a:p>
          <a:p>
            <a:pPr marL="457200" lvl="0" indent="-304800" algn="l" rtl="0">
              <a:lnSpc>
                <a:spcPct val="115833"/>
              </a:lnSpc>
              <a:spcBef>
                <a:spcPts val="800"/>
              </a:spcBef>
              <a:spcAft>
                <a:spcPts val="0"/>
              </a:spcAft>
              <a:buClr>
                <a:schemeClr val="dk1"/>
              </a:buClr>
              <a:buSzPts val="1200"/>
              <a:buFont typeface="Calibri"/>
              <a:buAutoNum type="arabicParenR"/>
            </a:pPr>
            <a:r>
              <a:rPr lang="en" sz="1200" b="1">
                <a:solidFill>
                  <a:schemeClr val="dk1"/>
                </a:solidFill>
                <a:latin typeface="Calibri"/>
                <a:ea typeface="Calibri"/>
                <a:cs typeface="Calibri"/>
                <a:sym typeface="Calibri"/>
              </a:rPr>
              <a:t>Newaz et al. (2024): </a:t>
            </a:r>
            <a:r>
              <a:rPr lang="en" sz="1200">
                <a:solidFill>
                  <a:schemeClr val="dk1"/>
                </a:solidFill>
                <a:latin typeface="Calibri"/>
                <a:ea typeface="Calibri"/>
                <a:cs typeface="Calibri"/>
                <a:sym typeface="Calibri"/>
              </a:rPr>
              <a:t>The dataset used in this study contains 65 binary imbalanced datasets and 10 multiclass imbalanced datasets.The datasets include different types of features, depending on the domain and the classification task.</a:t>
            </a:r>
            <a:br>
              <a:rPr lang="en" sz="1200">
                <a:solidFill>
                  <a:schemeClr val="dk1"/>
                </a:solidFill>
                <a:latin typeface="Calibri"/>
                <a:ea typeface="Calibri"/>
                <a:cs typeface="Calibri"/>
                <a:sym typeface="Calibri"/>
              </a:rPr>
            </a:br>
            <a:endParaRPr/>
          </a:p>
        </p:txBody>
      </p:sp>
      <p:sp>
        <p:nvSpPr>
          <p:cNvPr id="459" name="Google Shape;459;p47"/>
          <p:cNvSpPr txBox="1"/>
          <p:nvPr/>
        </p:nvSpPr>
        <p:spPr>
          <a:xfrm>
            <a:off x="21450" y="3935150"/>
            <a:ext cx="9101100" cy="1051800"/>
          </a:xfrm>
          <a:prstGeom prst="rect">
            <a:avLst/>
          </a:prstGeom>
          <a:noFill/>
          <a:ln>
            <a:noFill/>
          </a:ln>
        </p:spPr>
        <p:txBody>
          <a:bodyPr spcFirstLastPara="1" wrap="square" lIns="91425" tIns="91425" rIns="91425" bIns="91425" anchor="t" anchorCtr="0">
            <a:spAutoFit/>
          </a:bodyPr>
          <a:lstStyle/>
          <a:p>
            <a:pPr marL="0" lvl="0" indent="0" algn="l" rtl="0">
              <a:lnSpc>
                <a:spcPct val="115833"/>
              </a:lnSpc>
              <a:spcBef>
                <a:spcPts val="0"/>
              </a:spcBef>
              <a:spcAft>
                <a:spcPts val="0"/>
              </a:spcAft>
              <a:buNone/>
            </a:pPr>
            <a:r>
              <a:rPr lang="en" sz="1000" b="1">
                <a:solidFill>
                  <a:schemeClr val="dk1"/>
                </a:solidFill>
              </a:rPr>
              <a:t>Reference- </a:t>
            </a:r>
            <a:endParaRPr sz="1000" b="1">
              <a:solidFill>
                <a:schemeClr val="dk1"/>
              </a:solidFill>
            </a:endParaRPr>
          </a:p>
          <a:p>
            <a:pPr marL="457200" lvl="0" indent="-292100" algn="l" rtl="0">
              <a:lnSpc>
                <a:spcPct val="115833"/>
              </a:lnSpc>
              <a:spcBef>
                <a:spcPts val="0"/>
              </a:spcBef>
              <a:spcAft>
                <a:spcPts val="0"/>
              </a:spcAft>
              <a:buSzPts val="1000"/>
              <a:buChar char="●"/>
            </a:pPr>
            <a:r>
              <a:rPr lang="en" sz="1000">
                <a:solidFill>
                  <a:schemeClr val="dk1"/>
                </a:solidFill>
              </a:rPr>
              <a:t>Talapatra, A., Uberuaga, B. P., Stanek, C. R., &amp; Pilania, G. (2021). </a:t>
            </a:r>
            <a:r>
              <a:rPr lang="en" sz="1000" i="1">
                <a:solidFill>
                  <a:schemeClr val="dk1"/>
                </a:solidFill>
              </a:rPr>
              <a:t>A Machine Learning Approach for the Prediction of Formability and Thermodynamic Stability of Single and Double Perovskite Oxides</a:t>
            </a:r>
            <a:r>
              <a:rPr lang="en" sz="1000">
                <a:solidFill>
                  <a:schemeClr val="dk1"/>
                </a:solidFill>
              </a:rPr>
              <a:t>. Chemistry of Materials, 33(3), 845–858.</a:t>
            </a:r>
            <a:r>
              <a:rPr lang="en" sz="1000">
                <a:solidFill>
                  <a:schemeClr val="dk1"/>
                </a:solidFill>
                <a:uFill>
                  <a:noFill/>
                </a:uFill>
                <a:hlinkClick r:id="rId4">
                  <a:extLst>
                    <a:ext uri="{A12FA001-AC4F-418D-AE19-62706E023703}">
                      <ahyp:hlinkClr xmlns:ahyp="http://schemas.microsoft.com/office/drawing/2018/hyperlinkcolor" val="tx"/>
                    </a:ext>
                  </a:extLst>
                </a:hlinkClick>
              </a:rPr>
              <a:t> </a:t>
            </a:r>
            <a:r>
              <a:rPr lang="en" sz="1000" u="sng">
                <a:solidFill>
                  <a:srgbClr val="1155CC"/>
                </a:solidFill>
                <a:hlinkClick r:id="rId4">
                  <a:extLst>
                    <a:ext uri="{A12FA001-AC4F-418D-AE19-62706E023703}">
                      <ahyp:hlinkClr xmlns:ahyp="http://schemas.microsoft.com/office/drawing/2018/hyperlinkcolor" val="tx"/>
                    </a:ext>
                  </a:extLst>
                </a:hlinkClick>
              </a:rPr>
              <a:t>https://doi.org/10.1021/acs.chemmater.0c03402</a:t>
            </a:r>
            <a:endParaRPr sz="1000">
              <a:solidFill>
                <a:schemeClr val="dk1"/>
              </a:solidFill>
            </a:endParaRPr>
          </a:p>
          <a:p>
            <a:pPr marL="457200" lvl="0" indent="-292100" algn="l" rtl="0">
              <a:lnSpc>
                <a:spcPct val="115833"/>
              </a:lnSpc>
              <a:spcBef>
                <a:spcPts val="0"/>
              </a:spcBef>
              <a:spcAft>
                <a:spcPts val="0"/>
              </a:spcAft>
              <a:buSzPts val="1000"/>
              <a:buChar char="●"/>
            </a:pPr>
            <a:r>
              <a:rPr lang="en" sz="1000">
                <a:solidFill>
                  <a:schemeClr val="dk1"/>
                </a:solidFill>
              </a:rPr>
              <a:t>Newaz, A., Adib, A. U. R., &amp; Jabid, T. (2024). </a:t>
            </a:r>
            <a:r>
              <a:rPr lang="en" sz="1000" i="1">
                <a:solidFill>
                  <a:schemeClr val="dk1"/>
                </a:solidFill>
              </a:rPr>
              <a:t>iCost: A novel instance complexity-based cost-sensitive learning framework</a:t>
            </a:r>
            <a:r>
              <a:rPr lang="en" sz="1000">
                <a:solidFill>
                  <a:schemeClr val="dk1"/>
                </a:solidFill>
              </a:rPr>
              <a:t>. </a:t>
            </a:r>
            <a:r>
              <a:rPr lang="en" sz="1000" i="1">
                <a:solidFill>
                  <a:schemeClr val="dk1"/>
                </a:solidFill>
              </a:rPr>
              <a:t>Knowledge-Based Systems, 245</a:t>
            </a:r>
            <a:r>
              <a:rPr lang="en" sz="1000">
                <a:solidFill>
                  <a:schemeClr val="dk1"/>
                </a:solidFill>
              </a:rPr>
              <a:t>, 108634. </a:t>
            </a:r>
            <a:r>
              <a:rPr lang="en" sz="1000" u="sng">
                <a:solidFill>
                  <a:srgbClr val="1155CC"/>
                </a:solidFill>
                <a:hlinkClick r:id="rId5">
                  <a:extLst>
                    <a:ext uri="{A12FA001-AC4F-418D-AE19-62706E023703}">
                      <ahyp:hlinkClr xmlns:ahyp="http://schemas.microsoft.com/office/drawing/2018/hyperlinkcolor" val="tx"/>
                    </a:ext>
                  </a:extLst>
                </a:hlinkClick>
              </a:rPr>
              <a:t>https://doi.org/10.1016/j.knosys.2024.108634</a:t>
            </a:r>
            <a:endParaRPr sz="1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3"/>
        <p:cNvGrpSpPr/>
        <p:nvPr/>
      </p:nvGrpSpPr>
      <p:grpSpPr>
        <a:xfrm>
          <a:off x="0" y="0"/>
          <a:ext cx="0" cy="0"/>
          <a:chOff x="0" y="0"/>
          <a:chExt cx="0" cy="0"/>
        </a:xfrm>
      </p:grpSpPr>
      <p:sp>
        <p:nvSpPr>
          <p:cNvPr id="464" name="Google Shape;464;p48"/>
          <p:cNvSpPr/>
          <p:nvPr/>
        </p:nvSpPr>
        <p:spPr>
          <a:xfrm>
            <a:off x="472325" y="2070300"/>
            <a:ext cx="2629200" cy="1023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65" name="Google Shape;465;p48"/>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PREVIOUS WORK</a:t>
            </a:r>
            <a:endParaRPr sz="1100">
              <a:solidFill>
                <a:schemeClr val="dk1"/>
              </a:solidFill>
            </a:endParaRPr>
          </a:p>
        </p:txBody>
      </p:sp>
      <p:pic>
        <p:nvPicPr>
          <p:cNvPr id="466" name="Google Shape;466;p48" title="Paper_1_Flow_wbg.png"/>
          <p:cNvPicPr preferRelativeResize="0"/>
          <p:nvPr/>
        </p:nvPicPr>
        <p:blipFill>
          <a:blip r:embed="rId4">
            <a:alphaModFix/>
          </a:blip>
          <a:stretch>
            <a:fillRect/>
          </a:stretch>
        </p:blipFill>
        <p:spPr>
          <a:xfrm>
            <a:off x="3303175" y="1160100"/>
            <a:ext cx="5626750" cy="3401976"/>
          </a:xfrm>
          <a:prstGeom prst="rect">
            <a:avLst/>
          </a:prstGeom>
          <a:noFill/>
          <a:ln>
            <a:noFill/>
          </a:ln>
        </p:spPr>
      </p:pic>
      <p:sp>
        <p:nvSpPr>
          <p:cNvPr id="467" name="Google Shape;467;p48"/>
          <p:cNvSpPr txBox="1"/>
          <p:nvPr/>
        </p:nvSpPr>
        <p:spPr>
          <a:xfrm>
            <a:off x="153375" y="1994550"/>
            <a:ext cx="32598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rgbClr val="2E75B5"/>
                </a:solidFill>
                <a:latin typeface="Calibri"/>
                <a:ea typeface="Calibri"/>
                <a:cs typeface="Calibri"/>
                <a:sym typeface="Calibri"/>
              </a:rPr>
              <a:t>Crystal Structure Classification in ABO3 Perovskites</a:t>
            </a:r>
            <a:endParaRPr sz="2100" b="1">
              <a:solidFill>
                <a:srgbClr val="2E75B5"/>
              </a:solidFill>
              <a:latin typeface="Calibri"/>
              <a:ea typeface="Calibri"/>
              <a:cs typeface="Calibri"/>
              <a:sym typeface="Calibri"/>
            </a:endParaRPr>
          </a:p>
        </p:txBody>
      </p:sp>
      <p:sp>
        <p:nvSpPr>
          <p:cNvPr id="468" name="Google Shape;468;p48"/>
          <p:cNvSpPr txBox="1"/>
          <p:nvPr/>
        </p:nvSpPr>
        <p:spPr>
          <a:xfrm>
            <a:off x="70775" y="4302525"/>
            <a:ext cx="77625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b="1">
                <a:solidFill>
                  <a:schemeClr val="dk1"/>
                </a:solidFill>
              </a:rPr>
              <a:t>Reference:</a:t>
            </a:r>
            <a:endParaRPr sz="1000" b="1">
              <a:solidFill>
                <a:schemeClr val="dk1"/>
              </a:solidFill>
            </a:endParaRPr>
          </a:p>
          <a:p>
            <a:pPr marL="0" lvl="0" indent="0" algn="just" rtl="0">
              <a:spcBef>
                <a:spcPts val="0"/>
              </a:spcBef>
              <a:spcAft>
                <a:spcPts val="0"/>
              </a:spcAft>
              <a:buNone/>
            </a:pPr>
            <a:r>
              <a:rPr lang="en" sz="1000">
                <a:solidFill>
                  <a:schemeClr val="dk1"/>
                </a:solidFill>
              </a:rPr>
              <a:t>Behara, S., Poonawala, T., &amp; Thomas, T. (2020). Crystal structure classification in ABO3 perovskites via machine learning. </a:t>
            </a:r>
            <a:r>
              <a:rPr lang="en" sz="1000" i="1">
                <a:solidFill>
                  <a:schemeClr val="dk1"/>
                </a:solidFill>
              </a:rPr>
              <a:t>Computational Materials Science</a:t>
            </a:r>
            <a:r>
              <a:rPr lang="en" sz="1000">
                <a:solidFill>
                  <a:schemeClr val="dk1"/>
                </a:solidFill>
              </a:rPr>
              <a:t>, </a:t>
            </a:r>
            <a:r>
              <a:rPr lang="en" sz="1000" i="1">
                <a:solidFill>
                  <a:schemeClr val="dk1"/>
                </a:solidFill>
              </a:rPr>
              <a:t>188</a:t>
            </a:r>
            <a:r>
              <a:rPr lang="en" sz="1000">
                <a:solidFill>
                  <a:schemeClr val="dk1"/>
                </a:solidFill>
              </a:rPr>
              <a:t>, 110191. </a:t>
            </a:r>
            <a:r>
              <a:rPr lang="en" sz="1000" u="sng">
                <a:solidFill>
                  <a:schemeClr val="hlink"/>
                </a:solidFill>
                <a:hlinkClick r:id="rId5"/>
              </a:rPr>
              <a:t>https://doi.org/10.1016/j.commatsci.2020.110191</a:t>
            </a:r>
            <a:r>
              <a:rPr lang="en" sz="1000">
                <a:solidFill>
                  <a:schemeClr val="dk1"/>
                </a:solidFill>
              </a:rPr>
              <a:t>, Accepted 16 November 2020  </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just" rtl="0">
              <a:spcBef>
                <a:spcPts val="0"/>
              </a:spcBef>
              <a:spcAft>
                <a:spcPts val="0"/>
              </a:spcAft>
              <a:buNone/>
            </a:pPr>
            <a:r>
              <a:rPr lang="en" sz="1000">
                <a:solidFill>
                  <a:schemeClr val="dk1"/>
                </a:solidFill>
              </a:rPr>
              <a:t>  </a:t>
            </a:r>
            <a:endParaRPr sz="1000">
              <a:solidFill>
                <a:schemeClr val="dk1"/>
              </a:solidFill>
            </a:endParaRPr>
          </a:p>
          <a:p>
            <a:pPr marL="0" lvl="0" indent="-457200" algn="just" rtl="0">
              <a:spcBef>
                <a:spcPts val="0"/>
              </a:spcBef>
              <a:spcAft>
                <a:spcPts val="0"/>
              </a:spcAft>
              <a:buNone/>
            </a:pPr>
            <a:r>
              <a:rPr lang="en" sz="1000">
                <a:solidFill>
                  <a:schemeClr val="dk1"/>
                </a:solidFill>
              </a:rPr>
              <a:t>  	</a:t>
            </a:r>
            <a:endParaRPr sz="1000">
              <a:solidFill>
                <a:schemeClr val="dk1"/>
              </a:solidFill>
            </a:endParaRPr>
          </a:p>
          <a:p>
            <a:pPr marL="0" lvl="0" indent="0" algn="l" rtl="0">
              <a:spcBef>
                <a:spcPts val="0"/>
              </a:spcBef>
              <a:spcAft>
                <a:spcPts val="0"/>
              </a:spcAft>
              <a:buNone/>
            </a:pPr>
            <a:endParaRPr sz="1000" b="1">
              <a:solidFill>
                <a:schemeClr val="dk1"/>
              </a:solidFill>
            </a:endParaRPr>
          </a:p>
        </p:txBody>
      </p:sp>
      <p:sp>
        <p:nvSpPr>
          <p:cNvPr id="469" name="Google Shape;469;p48"/>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3"/>
        <p:cNvGrpSpPr/>
        <p:nvPr/>
      </p:nvGrpSpPr>
      <p:grpSpPr>
        <a:xfrm>
          <a:off x="0" y="0"/>
          <a:ext cx="0" cy="0"/>
          <a:chOff x="0" y="0"/>
          <a:chExt cx="0" cy="0"/>
        </a:xfrm>
      </p:grpSpPr>
      <p:sp>
        <p:nvSpPr>
          <p:cNvPr id="474" name="Google Shape;474;p49"/>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475" name="Google Shape;475;p49"/>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12</a:t>
            </a:fld>
            <a:endParaRPr/>
          </a:p>
        </p:txBody>
      </p:sp>
      <p:sp>
        <p:nvSpPr>
          <p:cNvPr id="476" name="Google Shape;476;p49"/>
          <p:cNvSpPr txBox="1"/>
          <p:nvPr/>
        </p:nvSpPr>
        <p:spPr>
          <a:xfrm>
            <a:off x="2022450" y="931550"/>
            <a:ext cx="5099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Calibri"/>
                <a:ea typeface="Calibri"/>
                <a:cs typeface="Calibri"/>
                <a:sym typeface="Calibri"/>
              </a:rPr>
              <a:t>Prediction of Formability and Thermodynamic Stability of Single and Double Perovskite Oxides</a:t>
            </a:r>
            <a:endParaRPr sz="1800" b="1"/>
          </a:p>
        </p:txBody>
      </p:sp>
      <p:pic>
        <p:nvPicPr>
          <p:cNvPr id="477" name="Google Shape;477;p49"/>
          <p:cNvPicPr preferRelativeResize="0"/>
          <p:nvPr/>
        </p:nvPicPr>
        <p:blipFill rotWithShape="1">
          <a:blip r:embed="rId4">
            <a:alphaModFix/>
          </a:blip>
          <a:srcRect b="11621"/>
          <a:stretch/>
        </p:blipFill>
        <p:spPr>
          <a:xfrm>
            <a:off x="1945738" y="1645225"/>
            <a:ext cx="5252525" cy="3049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1"/>
        <p:cNvGrpSpPr/>
        <p:nvPr/>
      </p:nvGrpSpPr>
      <p:grpSpPr>
        <a:xfrm>
          <a:off x="0" y="0"/>
          <a:ext cx="0" cy="0"/>
          <a:chOff x="0" y="0"/>
          <a:chExt cx="0" cy="0"/>
        </a:xfrm>
      </p:grpSpPr>
      <p:sp>
        <p:nvSpPr>
          <p:cNvPr id="482" name="Google Shape;482;p50"/>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483" name="Google Shape;483;p50"/>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13</a:t>
            </a:fld>
            <a:endParaRPr/>
          </a:p>
        </p:txBody>
      </p:sp>
      <p:sp>
        <p:nvSpPr>
          <p:cNvPr id="484" name="Google Shape;484;p50"/>
          <p:cNvSpPr txBox="1"/>
          <p:nvPr/>
        </p:nvSpPr>
        <p:spPr>
          <a:xfrm>
            <a:off x="2038200" y="866250"/>
            <a:ext cx="50676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Calibri"/>
                <a:ea typeface="Calibri"/>
                <a:cs typeface="Calibri"/>
                <a:sym typeface="Calibri"/>
              </a:rPr>
              <a:t>Prediction of Formability and Thermodynamic Stability of Single and Double Perovskite Oxides</a:t>
            </a:r>
            <a:endParaRPr sz="1800" b="1"/>
          </a:p>
        </p:txBody>
      </p:sp>
      <p:pic>
        <p:nvPicPr>
          <p:cNvPr id="485" name="Google Shape;485;p50"/>
          <p:cNvPicPr preferRelativeResize="0"/>
          <p:nvPr/>
        </p:nvPicPr>
        <p:blipFill>
          <a:blip r:embed="rId4">
            <a:alphaModFix/>
          </a:blip>
          <a:stretch>
            <a:fillRect/>
          </a:stretch>
        </p:blipFill>
        <p:spPr>
          <a:xfrm>
            <a:off x="1609425" y="1588823"/>
            <a:ext cx="2597450" cy="3186486"/>
          </a:xfrm>
          <a:prstGeom prst="rect">
            <a:avLst/>
          </a:prstGeom>
          <a:noFill/>
          <a:ln>
            <a:noFill/>
          </a:ln>
        </p:spPr>
      </p:pic>
      <p:pic>
        <p:nvPicPr>
          <p:cNvPr id="486" name="Google Shape;486;p50"/>
          <p:cNvPicPr preferRelativeResize="0"/>
          <p:nvPr/>
        </p:nvPicPr>
        <p:blipFill>
          <a:blip r:embed="rId5">
            <a:alphaModFix/>
          </a:blip>
          <a:stretch>
            <a:fillRect/>
          </a:stretch>
        </p:blipFill>
        <p:spPr>
          <a:xfrm>
            <a:off x="5018375" y="1588813"/>
            <a:ext cx="2597450" cy="3241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0"/>
        <p:cNvGrpSpPr/>
        <p:nvPr/>
      </p:nvGrpSpPr>
      <p:grpSpPr>
        <a:xfrm>
          <a:off x="0" y="0"/>
          <a:ext cx="0" cy="0"/>
          <a:chOff x="0" y="0"/>
          <a:chExt cx="0" cy="0"/>
        </a:xfrm>
      </p:grpSpPr>
      <p:sp>
        <p:nvSpPr>
          <p:cNvPr id="491" name="Google Shape;491;p51"/>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492" name="Google Shape;492;p51"/>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14</a:t>
            </a:fld>
            <a:endParaRPr/>
          </a:p>
        </p:txBody>
      </p:sp>
      <p:sp>
        <p:nvSpPr>
          <p:cNvPr id="493" name="Google Shape;493;p51"/>
          <p:cNvSpPr txBox="1"/>
          <p:nvPr/>
        </p:nvSpPr>
        <p:spPr>
          <a:xfrm>
            <a:off x="2208600" y="963050"/>
            <a:ext cx="49863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a:solidFill>
                  <a:schemeClr val="dk1"/>
                </a:solidFill>
                <a:latin typeface="Calibri"/>
                <a:ea typeface="Calibri"/>
                <a:cs typeface="Calibri"/>
                <a:sym typeface="Calibri"/>
              </a:rPr>
              <a:t>Prediction of Formability and Thermodynamic Stability of Single and Double Perovskite Oxides</a:t>
            </a:r>
            <a:endParaRPr sz="1800" b="1"/>
          </a:p>
        </p:txBody>
      </p:sp>
      <p:pic>
        <p:nvPicPr>
          <p:cNvPr id="494" name="Google Shape;494;p51" title="roc_pr.png"/>
          <p:cNvPicPr preferRelativeResize="0"/>
          <p:nvPr/>
        </p:nvPicPr>
        <p:blipFill>
          <a:blip r:embed="rId4">
            <a:alphaModFix/>
          </a:blip>
          <a:stretch>
            <a:fillRect/>
          </a:stretch>
        </p:blipFill>
        <p:spPr>
          <a:xfrm>
            <a:off x="893313" y="1572000"/>
            <a:ext cx="7357373" cy="3290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8"/>
        <p:cNvGrpSpPr/>
        <p:nvPr/>
      </p:nvGrpSpPr>
      <p:grpSpPr>
        <a:xfrm>
          <a:off x="0" y="0"/>
          <a:ext cx="0" cy="0"/>
          <a:chOff x="0" y="0"/>
          <a:chExt cx="0" cy="0"/>
        </a:xfrm>
      </p:grpSpPr>
      <p:sp>
        <p:nvSpPr>
          <p:cNvPr id="499" name="Google Shape;499;p52"/>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500" name="Google Shape;500;p52"/>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15</a:t>
            </a:fld>
            <a:endParaRPr/>
          </a:p>
        </p:txBody>
      </p:sp>
      <p:pic>
        <p:nvPicPr>
          <p:cNvPr id="501" name="Google Shape;501;p52" title="importances_formability.png"/>
          <p:cNvPicPr preferRelativeResize="0"/>
          <p:nvPr/>
        </p:nvPicPr>
        <p:blipFill>
          <a:blip r:embed="rId4">
            <a:alphaModFix/>
          </a:blip>
          <a:stretch>
            <a:fillRect/>
          </a:stretch>
        </p:blipFill>
        <p:spPr>
          <a:xfrm>
            <a:off x="2162250" y="1283850"/>
            <a:ext cx="4769172" cy="3560525"/>
          </a:xfrm>
          <a:prstGeom prst="rect">
            <a:avLst/>
          </a:prstGeom>
          <a:noFill/>
          <a:ln>
            <a:noFill/>
          </a:ln>
        </p:spPr>
      </p:pic>
      <p:sp>
        <p:nvSpPr>
          <p:cNvPr id="502" name="Google Shape;502;p52"/>
          <p:cNvSpPr txBox="1"/>
          <p:nvPr/>
        </p:nvSpPr>
        <p:spPr>
          <a:xfrm>
            <a:off x="665125" y="945300"/>
            <a:ext cx="22563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alibri"/>
                <a:ea typeface="Calibri"/>
                <a:cs typeface="Calibri"/>
                <a:sym typeface="Calibri"/>
              </a:rPr>
              <a:t>Feature Importance</a:t>
            </a:r>
            <a:endParaRPr b="1">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6"/>
        <p:cNvGrpSpPr/>
        <p:nvPr/>
      </p:nvGrpSpPr>
      <p:grpSpPr>
        <a:xfrm>
          <a:off x="0" y="0"/>
          <a:ext cx="0" cy="0"/>
          <a:chOff x="0" y="0"/>
          <a:chExt cx="0" cy="0"/>
        </a:xfrm>
      </p:grpSpPr>
      <p:sp>
        <p:nvSpPr>
          <p:cNvPr id="507" name="Google Shape;507;p53"/>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508" name="Google Shape;508;p53"/>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16</a:t>
            </a:fld>
            <a:endParaRPr/>
          </a:p>
        </p:txBody>
      </p:sp>
      <p:pic>
        <p:nvPicPr>
          <p:cNvPr id="509" name="Google Shape;509;p53" title="importances_stability.png"/>
          <p:cNvPicPr preferRelativeResize="0"/>
          <p:nvPr/>
        </p:nvPicPr>
        <p:blipFill>
          <a:blip r:embed="rId4">
            <a:alphaModFix/>
          </a:blip>
          <a:stretch>
            <a:fillRect/>
          </a:stretch>
        </p:blipFill>
        <p:spPr>
          <a:xfrm>
            <a:off x="2136900" y="1283700"/>
            <a:ext cx="4716667" cy="3516799"/>
          </a:xfrm>
          <a:prstGeom prst="rect">
            <a:avLst/>
          </a:prstGeom>
          <a:noFill/>
          <a:ln>
            <a:noFill/>
          </a:ln>
        </p:spPr>
      </p:pic>
      <p:sp>
        <p:nvSpPr>
          <p:cNvPr id="510" name="Google Shape;510;p53"/>
          <p:cNvSpPr txBox="1"/>
          <p:nvPr/>
        </p:nvSpPr>
        <p:spPr>
          <a:xfrm>
            <a:off x="665125" y="945300"/>
            <a:ext cx="22563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Calibri"/>
                <a:ea typeface="Calibri"/>
                <a:cs typeface="Calibri"/>
                <a:sym typeface="Calibri"/>
              </a:rPr>
              <a:t>Feature Importance</a:t>
            </a:r>
            <a:endParaRPr b="1">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4"/>
        <p:cNvGrpSpPr/>
        <p:nvPr/>
      </p:nvGrpSpPr>
      <p:grpSpPr>
        <a:xfrm>
          <a:off x="0" y="0"/>
          <a:ext cx="0" cy="0"/>
          <a:chOff x="0" y="0"/>
          <a:chExt cx="0" cy="0"/>
        </a:xfrm>
      </p:grpSpPr>
      <p:sp>
        <p:nvSpPr>
          <p:cNvPr id="515" name="Google Shape;515;p54"/>
          <p:cNvSpPr/>
          <p:nvPr/>
        </p:nvSpPr>
        <p:spPr>
          <a:xfrm>
            <a:off x="440825" y="2259225"/>
            <a:ext cx="2542500" cy="716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16" name="Google Shape;516;p54"/>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517" name="Google Shape;517;p54"/>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17</a:t>
            </a:fld>
            <a:endParaRPr/>
          </a:p>
        </p:txBody>
      </p:sp>
      <p:sp>
        <p:nvSpPr>
          <p:cNvPr id="518" name="Google Shape;518;p54"/>
          <p:cNvSpPr txBox="1"/>
          <p:nvPr/>
        </p:nvSpPr>
        <p:spPr>
          <a:xfrm>
            <a:off x="2208725" y="835325"/>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Calibri"/>
                <a:ea typeface="Calibri"/>
                <a:cs typeface="Calibri"/>
                <a:sym typeface="Calibri"/>
              </a:rPr>
              <a:t>OQMD</a:t>
            </a:r>
            <a:endParaRPr sz="2300" b="1"/>
          </a:p>
        </p:txBody>
      </p:sp>
      <p:sp>
        <p:nvSpPr>
          <p:cNvPr id="519" name="Google Shape;519;p54"/>
          <p:cNvSpPr txBox="1"/>
          <p:nvPr/>
        </p:nvSpPr>
        <p:spPr>
          <a:xfrm>
            <a:off x="6153875" y="3885475"/>
            <a:ext cx="997200" cy="282000"/>
          </a:xfrm>
          <a:prstGeom prst="rect">
            <a:avLst/>
          </a:prstGeom>
          <a:noFill/>
          <a:ln>
            <a:noFill/>
          </a:ln>
        </p:spPr>
        <p:txBody>
          <a:bodyPr spcFirstLastPara="1" wrap="square" lIns="0" tIns="32975" rIns="0" bIns="32975" anchor="t" anchorCtr="0">
            <a:spAutoFit/>
          </a:bodyPr>
          <a:lstStyle/>
          <a:p>
            <a:pPr marL="0" marR="0" lvl="0" indent="0" algn="l" rtl="0">
              <a:spcBef>
                <a:spcPts val="0"/>
              </a:spcBef>
              <a:spcAft>
                <a:spcPts val="0"/>
              </a:spcAft>
              <a:buNone/>
            </a:pPr>
            <a:r>
              <a:rPr lang="en" sz="1399" b="1">
                <a:latin typeface="Calibri"/>
                <a:ea typeface="Calibri"/>
                <a:cs typeface="Calibri"/>
                <a:sym typeface="Calibri"/>
              </a:rPr>
              <a:t>REGRESSION</a:t>
            </a:r>
            <a:endParaRPr sz="1110"/>
          </a:p>
        </p:txBody>
      </p:sp>
      <p:sp>
        <p:nvSpPr>
          <p:cNvPr id="520" name="Google Shape;520;p54"/>
          <p:cNvSpPr txBox="1"/>
          <p:nvPr/>
        </p:nvSpPr>
        <p:spPr>
          <a:xfrm>
            <a:off x="4513725" y="1334850"/>
            <a:ext cx="997200" cy="282000"/>
          </a:xfrm>
          <a:prstGeom prst="rect">
            <a:avLst/>
          </a:prstGeom>
          <a:noFill/>
          <a:ln>
            <a:noFill/>
          </a:ln>
        </p:spPr>
        <p:txBody>
          <a:bodyPr spcFirstLastPara="1" wrap="square" lIns="0" tIns="32975" rIns="0" bIns="32975" anchor="t" anchorCtr="0">
            <a:spAutoFit/>
          </a:bodyPr>
          <a:lstStyle/>
          <a:p>
            <a:pPr marL="0" marR="0" lvl="0" indent="0" algn="ctr" rtl="0">
              <a:spcBef>
                <a:spcPts val="0"/>
              </a:spcBef>
              <a:spcAft>
                <a:spcPts val="0"/>
              </a:spcAft>
              <a:buNone/>
            </a:pPr>
            <a:r>
              <a:rPr lang="en" sz="1399" b="1">
                <a:latin typeface="Calibri"/>
                <a:ea typeface="Calibri"/>
                <a:cs typeface="Calibri"/>
                <a:sym typeface="Calibri"/>
              </a:rPr>
              <a:t>MULTI-CLASS</a:t>
            </a:r>
            <a:endParaRPr sz="1110"/>
          </a:p>
        </p:txBody>
      </p:sp>
      <p:sp>
        <p:nvSpPr>
          <p:cNvPr id="521" name="Google Shape;521;p54"/>
          <p:cNvSpPr txBox="1"/>
          <p:nvPr/>
        </p:nvSpPr>
        <p:spPr>
          <a:xfrm>
            <a:off x="1977225" y="3885475"/>
            <a:ext cx="997200" cy="282000"/>
          </a:xfrm>
          <a:prstGeom prst="rect">
            <a:avLst/>
          </a:prstGeom>
          <a:noFill/>
          <a:ln>
            <a:noFill/>
          </a:ln>
        </p:spPr>
        <p:txBody>
          <a:bodyPr spcFirstLastPara="1" wrap="square" lIns="0" tIns="32975" rIns="0" bIns="32975" anchor="t" anchorCtr="0">
            <a:spAutoFit/>
          </a:bodyPr>
          <a:lstStyle/>
          <a:p>
            <a:pPr marL="0" marR="0" lvl="0" indent="0" algn="r" rtl="0">
              <a:spcBef>
                <a:spcPts val="0"/>
              </a:spcBef>
              <a:spcAft>
                <a:spcPts val="0"/>
              </a:spcAft>
              <a:buNone/>
            </a:pPr>
            <a:r>
              <a:rPr lang="en" sz="1399" b="1">
                <a:latin typeface="Calibri"/>
                <a:ea typeface="Calibri"/>
                <a:cs typeface="Calibri"/>
                <a:sym typeface="Calibri"/>
              </a:rPr>
              <a:t>REGRESSION</a:t>
            </a:r>
            <a:endParaRPr sz="1110"/>
          </a:p>
        </p:txBody>
      </p:sp>
      <p:sp>
        <p:nvSpPr>
          <p:cNvPr id="522" name="Google Shape;522;p54"/>
          <p:cNvSpPr txBox="1"/>
          <p:nvPr/>
        </p:nvSpPr>
        <p:spPr>
          <a:xfrm>
            <a:off x="6153875" y="4086235"/>
            <a:ext cx="2139300" cy="199800"/>
          </a:xfrm>
          <a:prstGeom prst="rect">
            <a:avLst/>
          </a:prstGeom>
          <a:noFill/>
          <a:ln>
            <a:noFill/>
          </a:ln>
        </p:spPr>
        <p:txBody>
          <a:bodyPr spcFirstLastPara="1" wrap="square" lIns="0" tIns="32975" rIns="0" bIns="32975" anchor="t" anchorCtr="0">
            <a:spAutoFit/>
          </a:bodyPr>
          <a:lstStyle/>
          <a:p>
            <a:pPr marL="0" marR="0" lvl="0" indent="0" algn="l" rtl="0">
              <a:spcBef>
                <a:spcPts val="0"/>
              </a:spcBef>
              <a:spcAft>
                <a:spcPts val="0"/>
              </a:spcAft>
              <a:buNone/>
            </a:pPr>
            <a:r>
              <a:rPr lang="en" sz="866">
                <a:solidFill>
                  <a:srgbClr val="595959"/>
                </a:solidFill>
                <a:latin typeface="Calibri"/>
                <a:ea typeface="Calibri"/>
                <a:cs typeface="Calibri"/>
                <a:sym typeface="Calibri"/>
              </a:rPr>
              <a:t>Formation Energy (eV/atom)</a:t>
            </a:r>
            <a:endParaRPr sz="1010"/>
          </a:p>
        </p:txBody>
      </p:sp>
      <p:sp>
        <p:nvSpPr>
          <p:cNvPr id="523" name="Google Shape;523;p54"/>
          <p:cNvSpPr txBox="1"/>
          <p:nvPr/>
        </p:nvSpPr>
        <p:spPr>
          <a:xfrm>
            <a:off x="835125" y="4086227"/>
            <a:ext cx="2139300" cy="199800"/>
          </a:xfrm>
          <a:prstGeom prst="rect">
            <a:avLst/>
          </a:prstGeom>
          <a:noFill/>
          <a:ln>
            <a:noFill/>
          </a:ln>
        </p:spPr>
        <p:txBody>
          <a:bodyPr spcFirstLastPara="1" wrap="square" lIns="0" tIns="32975" rIns="0" bIns="32975" anchor="t" anchorCtr="0">
            <a:spAutoFit/>
          </a:bodyPr>
          <a:lstStyle/>
          <a:p>
            <a:pPr marL="0" marR="0" lvl="0" indent="0" algn="r" rtl="0">
              <a:spcBef>
                <a:spcPts val="0"/>
              </a:spcBef>
              <a:spcAft>
                <a:spcPts val="0"/>
              </a:spcAft>
              <a:buNone/>
            </a:pPr>
            <a:r>
              <a:rPr lang="en" sz="866">
                <a:solidFill>
                  <a:srgbClr val="595959"/>
                </a:solidFill>
                <a:latin typeface="Calibri"/>
                <a:ea typeface="Calibri"/>
                <a:cs typeface="Calibri"/>
                <a:sym typeface="Calibri"/>
              </a:rPr>
              <a:t>Band-gap (eV)</a:t>
            </a:r>
            <a:endParaRPr sz="1010"/>
          </a:p>
        </p:txBody>
      </p:sp>
      <p:sp>
        <p:nvSpPr>
          <p:cNvPr id="524" name="Google Shape;524;p54"/>
          <p:cNvSpPr txBox="1"/>
          <p:nvPr/>
        </p:nvSpPr>
        <p:spPr>
          <a:xfrm>
            <a:off x="3942675" y="1535611"/>
            <a:ext cx="2139300" cy="199800"/>
          </a:xfrm>
          <a:prstGeom prst="rect">
            <a:avLst/>
          </a:prstGeom>
          <a:noFill/>
          <a:ln>
            <a:noFill/>
          </a:ln>
        </p:spPr>
        <p:txBody>
          <a:bodyPr spcFirstLastPara="1" wrap="square" lIns="0" tIns="32975" rIns="0" bIns="32975" anchor="t" anchorCtr="0">
            <a:spAutoFit/>
          </a:bodyPr>
          <a:lstStyle/>
          <a:p>
            <a:pPr marL="0" marR="0" lvl="0" indent="0" algn="ctr" rtl="0">
              <a:spcBef>
                <a:spcPts val="0"/>
              </a:spcBef>
              <a:spcAft>
                <a:spcPts val="0"/>
              </a:spcAft>
              <a:buNone/>
            </a:pPr>
            <a:r>
              <a:rPr lang="en" sz="866">
                <a:solidFill>
                  <a:srgbClr val="595959"/>
                </a:solidFill>
                <a:latin typeface="Calibri"/>
                <a:ea typeface="Calibri"/>
                <a:cs typeface="Calibri"/>
                <a:sym typeface="Calibri"/>
              </a:rPr>
              <a:t>Crystal-system (7 classes → 4 after cleaning)</a:t>
            </a:r>
            <a:endParaRPr sz="1010"/>
          </a:p>
        </p:txBody>
      </p:sp>
      <p:grpSp>
        <p:nvGrpSpPr>
          <p:cNvPr id="525" name="Google Shape;525;p54"/>
          <p:cNvGrpSpPr/>
          <p:nvPr/>
        </p:nvGrpSpPr>
        <p:grpSpPr>
          <a:xfrm flipH="1">
            <a:off x="3035580" y="3099577"/>
            <a:ext cx="1643933" cy="1095955"/>
            <a:chOff x="5869033" y="3373484"/>
            <a:chExt cx="3404997" cy="2269998"/>
          </a:xfrm>
        </p:grpSpPr>
        <p:sp>
          <p:nvSpPr>
            <p:cNvPr id="526" name="Google Shape;526;p54"/>
            <p:cNvSpPr/>
            <p:nvPr/>
          </p:nvSpPr>
          <p:spPr>
            <a:xfrm>
              <a:off x="5869033" y="3373484"/>
              <a:ext cx="3404997" cy="2269998"/>
            </a:xfrm>
            <a:custGeom>
              <a:avLst/>
              <a:gdLst/>
              <a:ahLst/>
              <a:cxnLst/>
              <a:rect l="l" t="t" r="r" b="b"/>
              <a:pathLst>
                <a:path w="4114800" h="2743200" extrusionOk="0">
                  <a:moveTo>
                    <a:pt x="1371600" y="548640"/>
                  </a:moveTo>
                  <a:cubicBezTo>
                    <a:pt x="917092" y="548640"/>
                    <a:pt x="548640" y="917092"/>
                    <a:pt x="548640" y="1371600"/>
                  </a:cubicBezTo>
                  <a:cubicBezTo>
                    <a:pt x="548640" y="1826108"/>
                    <a:pt x="917092" y="2194560"/>
                    <a:pt x="1371600" y="2194560"/>
                  </a:cubicBezTo>
                  <a:cubicBezTo>
                    <a:pt x="1826108" y="2194560"/>
                    <a:pt x="2194560" y="1826108"/>
                    <a:pt x="2194560" y="1371600"/>
                  </a:cubicBezTo>
                  <a:cubicBezTo>
                    <a:pt x="2194560" y="917092"/>
                    <a:pt x="1826108" y="548640"/>
                    <a:pt x="1371600" y="548640"/>
                  </a:cubicBezTo>
                  <a:close/>
                  <a:moveTo>
                    <a:pt x="1371600" y="0"/>
                  </a:moveTo>
                  <a:cubicBezTo>
                    <a:pt x="2129114" y="0"/>
                    <a:pt x="2743200" y="614086"/>
                    <a:pt x="2743200" y="1371600"/>
                  </a:cubicBezTo>
                  <a:cubicBezTo>
                    <a:pt x="2743200" y="1655668"/>
                    <a:pt x="2656844" y="1919566"/>
                    <a:pt x="2508953" y="2138475"/>
                  </a:cubicBezTo>
                  <a:lnTo>
                    <a:pt x="2467013" y="2194560"/>
                  </a:lnTo>
                  <a:lnTo>
                    <a:pt x="3889468" y="2194560"/>
                  </a:lnTo>
                  <a:lnTo>
                    <a:pt x="4114800" y="2468880"/>
                  </a:lnTo>
                  <a:lnTo>
                    <a:pt x="3889468" y="2743200"/>
                  </a:lnTo>
                  <a:lnTo>
                    <a:pt x="1371600" y="2743200"/>
                  </a:lnTo>
                  <a:cubicBezTo>
                    <a:pt x="614086" y="2743200"/>
                    <a:pt x="0" y="2129114"/>
                    <a:pt x="0" y="1371600"/>
                  </a:cubicBezTo>
                  <a:cubicBezTo>
                    <a:pt x="0" y="614086"/>
                    <a:pt x="614086" y="0"/>
                    <a:pt x="1371600" y="0"/>
                  </a:cubicBezTo>
                  <a:close/>
                </a:path>
              </a:pathLst>
            </a:custGeom>
            <a:solidFill>
              <a:srgbClr val="3AC6E1"/>
            </a:solidFill>
            <a:ln>
              <a:noFill/>
            </a:ln>
          </p:spPr>
          <p:txBody>
            <a:bodyPr spcFirstLastPara="1" wrap="square" lIns="44150" tIns="22075" rIns="44150" bIns="22075" anchor="ctr" anchorCtr="0">
              <a:noAutofit/>
            </a:bodyPr>
            <a:lstStyle/>
            <a:p>
              <a:pPr marL="0" marR="0" lvl="0" indent="0" algn="ctr" rtl="0">
                <a:spcBef>
                  <a:spcPts val="0"/>
                </a:spcBef>
                <a:spcAft>
                  <a:spcPts val="0"/>
                </a:spcAft>
                <a:buNone/>
              </a:pPr>
              <a:endParaRPr sz="869">
                <a:solidFill>
                  <a:srgbClr val="FFFFFF"/>
                </a:solidFill>
                <a:latin typeface="Calibri"/>
                <a:ea typeface="Calibri"/>
                <a:cs typeface="Calibri"/>
                <a:sym typeface="Calibri"/>
              </a:endParaRPr>
            </a:p>
          </p:txBody>
        </p:sp>
        <p:sp>
          <p:nvSpPr>
            <p:cNvPr id="527" name="Google Shape;527;p54"/>
            <p:cNvSpPr/>
            <p:nvPr/>
          </p:nvSpPr>
          <p:spPr>
            <a:xfrm>
              <a:off x="7004957" y="4612821"/>
              <a:ext cx="1125843" cy="576402"/>
            </a:xfrm>
            <a:custGeom>
              <a:avLst/>
              <a:gdLst/>
              <a:ahLst/>
              <a:cxnLst/>
              <a:rect l="l" t="t" r="r" b="b"/>
              <a:pathLst>
                <a:path w="1125843" h="576402" extrusionOk="0">
                  <a:moveTo>
                    <a:pt x="669281" y="0"/>
                  </a:moveTo>
                  <a:lnTo>
                    <a:pt x="1125843" y="0"/>
                  </a:lnTo>
                  <a:lnTo>
                    <a:pt x="1120673" y="68324"/>
                  </a:lnTo>
                  <a:cubicBezTo>
                    <a:pt x="1094842" y="237378"/>
                    <a:pt x="1031709" y="394157"/>
                    <a:pt x="939937" y="529998"/>
                  </a:cubicBezTo>
                  <a:lnTo>
                    <a:pt x="905237" y="576402"/>
                  </a:lnTo>
                  <a:lnTo>
                    <a:pt x="0" y="576402"/>
                  </a:lnTo>
                  <a:lnTo>
                    <a:pt x="0" y="576293"/>
                  </a:lnTo>
                  <a:lnTo>
                    <a:pt x="136139" y="562569"/>
                  </a:lnTo>
                  <a:lnTo>
                    <a:pt x="136164" y="562561"/>
                  </a:lnTo>
                  <a:lnTo>
                    <a:pt x="233030" y="535085"/>
                  </a:lnTo>
                  <a:lnTo>
                    <a:pt x="251364" y="526801"/>
                  </a:lnTo>
                  <a:lnTo>
                    <a:pt x="263951" y="522894"/>
                  </a:lnTo>
                  <a:lnTo>
                    <a:pt x="283523" y="512271"/>
                  </a:lnTo>
                  <a:lnTo>
                    <a:pt x="323471" y="494221"/>
                  </a:lnTo>
                  <a:lnTo>
                    <a:pt x="360500" y="470489"/>
                  </a:lnTo>
                  <a:lnTo>
                    <a:pt x="379612" y="460115"/>
                  </a:lnTo>
                  <a:lnTo>
                    <a:pt x="389794" y="451714"/>
                  </a:lnTo>
                  <a:lnTo>
                    <a:pt x="406307" y="441131"/>
                  </a:lnTo>
                  <a:lnTo>
                    <a:pt x="480357" y="376993"/>
                  </a:lnTo>
                  <a:lnTo>
                    <a:pt x="480384" y="376971"/>
                  </a:lnTo>
                  <a:lnTo>
                    <a:pt x="480408" y="376942"/>
                  </a:lnTo>
                  <a:lnTo>
                    <a:pt x="544543" y="302895"/>
                  </a:lnTo>
                  <a:lnTo>
                    <a:pt x="555126" y="286382"/>
                  </a:lnTo>
                  <a:lnTo>
                    <a:pt x="563528" y="276199"/>
                  </a:lnTo>
                  <a:lnTo>
                    <a:pt x="573903" y="257085"/>
                  </a:lnTo>
                  <a:lnTo>
                    <a:pt x="597633" y="220058"/>
                  </a:lnTo>
                  <a:lnTo>
                    <a:pt x="615682" y="180112"/>
                  </a:lnTo>
                  <a:lnTo>
                    <a:pt x="626307" y="160538"/>
                  </a:lnTo>
                  <a:lnTo>
                    <a:pt x="630214" y="147949"/>
                  </a:lnTo>
                  <a:lnTo>
                    <a:pt x="638498" y="129617"/>
                  </a:lnTo>
                  <a:lnTo>
                    <a:pt x="665974" y="32750"/>
                  </a:lnTo>
                  <a:lnTo>
                    <a:pt x="665982" y="32726"/>
                  </a:lnTo>
                  <a:close/>
                </a:path>
              </a:pathLst>
            </a:custGeom>
            <a:gradFill>
              <a:gsLst>
                <a:gs pos="0">
                  <a:srgbClr val="000000">
                    <a:alpha val="0"/>
                  </a:srgbClr>
                </a:gs>
                <a:gs pos="64000">
                  <a:srgbClr val="000000">
                    <a:alpha val="20000"/>
                  </a:srgbClr>
                </a:gs>
                <a:gs pos="73000">
                  <a:srgbClr val="000000">
                    <a:alpha val="29803"/>
                  </a:srgbClr>
                </a:gs>
                <a:gs pos="100000">
                  <a:srgbClr val="000000">
                    <a:alpha val="49803"/>
                  </a:srgbClr>
                </a:gs>
              </a:gsLst>
              <a:lin ang="5400012" scaled="0"/>
            </a:gradFill>
            <a:ln>
              <a:noFill/>
            </a:ln>
          </p:spPr>
          <p:txBody>
            <a:bodyPr spcFirstLastPara="1" wrap="square" lIns="44150" tIns="22075" rIns="44150" bIns="22075" anchor="ctr" anchorCtr="0">
              <a:noAutofit/>
            </a:bodyPr>
            <a:lstStyle/>
            <a:p>
              <a:pPr marL="0" marR="0" lvl="0" indent="0" algn="ctr" rtl="0">
                <a:spcBef>
                  <a:spcPts val="0"/>
                </a:spcBef>
                <a:spcAft>
                  <a:spcPts val="0"/>
                </a:spcAft>
                <a:buNone/>
              </a:pPr>
              <a:endParaRPr sz="869">
                <a:solidFill>
                  <a:srgbClr val="FFFFFF"/>
                </a:solidFill>
                <a:latin typeface="Calibri"/>
                <a:ea typeface="Calibri"/>
                <a:cs typeface="Calibri"/>
                <a:sym typeface="Calibri"/>
              </a:endParaRPr>
            </a:p>
          </p:txBody>
        </p:sp>
      </p:grpSp>
      <p:grpSp>
        <p:nvGrpSpPr>
          <p:cNvPr id="528" name="Google Shape;528;p54"/>
          <p:cNvGrpSpPr/>
          <p:nvPr/>
        </p:nvGrpSpPr>
        <p:grpSpPr>
          <a:xfrm rot="-5400000">
            <a:off x="3750157" y="2062540"/>
            <a:ext cx="1643933" cy="1095955"/>
            <a:chOff x="5869033" y="3373484"/>
            <a:chExt cx="3404997" cy="2269998"/>
          </a:xfrm>
        </p:grpSpPr>
        <p:sp>
          <p:nvSpPr>
            <p:cNvPr id="529" name="Google Shape;529;p54"/>
            <p:cNvSpPr/>
            <p:nvPr/>
          </p:nvSpPr>
          <p:spPr>
            <a:xfrm>
              <a:off x="5869033" y="3373484"/>
              <a:ext cx="3404997" cy="2269998"/>
            </a:xfrm>
            <a:custGeom>
              <a:avLst/>
              <a:gdLst/>
              <a:ahLst/>
              <a:cxnLst/>
              <a:rect l="l" t="t" r="r" b="b"/>
              <a:pathLst>
                <a:path w="4114800" h="2743200" extrusionOk="0">
                  <a:moveTo>
                    <a:pt x="1371600" y="548640"/>
                  </a:moveTo>
                  <a:cubicBezTo>
                    <a:pt x="917092" y="548640"/>
                    <a:pt x="548640" y="917092"/>
                    <a:pt x="548640" y="1371600"/>
                  </a:cubicBezTo>
                  <a:cubicBezTo>
                    <a:pt x="548640" y="1826108"/>
                    <a:pt x="917092" y="2194560"/>
                    <a:pt x="1371600" y="2194560"/>
                  </a:cubicBezTo>
                  <a:cubicBezTo>
                    <a:pt x="1826108" y="2194560"/>
                    <a:pt x="2194560" y="1826108"/>
                    <a:pt x="2194560" y="1371600"/>
                  </a:cubicBezTo>
                  <a:cubicBezTo>
                    <a:pt x="2194560" y="917092"/>
                    <a:pt x="1826108" y="548640"/>
                    <a:pt x="1371600" y="548640"/>
                  </a:cubicBezTo>
                  <a:close/>
                  <a:moveTo>
                    <a:pt x="1371600" y="0"/>
                  </a:moveTo>
                  <a:cubicBezTo>
                    <a:pt x="2129114" y="0"/>
                    <a:pt x="2743200" y="614086"/>
                    <a:pt x="2743200" y="1371600"/>
                  </a:cubicBezTo>
                  <a:cubicBezTo>
                    <a:pt x="2743200" y="1655668"/>
                    <a:pt x="2656844" y="1919566"/>
                    <a:pt x="2508953" y="2138475"/>
                  </a:cubicBezTo>
                  <a:lnTo>
                    <a:pt x="2467013" y="2194560"/>
                  </a:lnTo>
                  <a:lnTo>
                    <a:pt x="3889468" y="2194560"/>
                  </a:lnTo>
                  <a:lnTo>
                    <a:pt x="4114800" y="2468880"/>
                  </a:lnTo>
                  <a:lnTo>
                    <a:pt x="3889468" y="2743200"/>
                  </a:lnTo>
                  <a:lnTo>
                    <a:pt x="1371600" y="2743200"/>
                  </a:lnTo>
                  <a:cubicBezTo>
                    <a:pt x="614086" y="2743200"/>
                    <a:pt x="0" y="2129114"/>
                    <a:pt x="0" y="1371600"/>
                  </a:cubicBezTo>
                  <a:cubicBezTo>
                    <a:pt x="0" y="614086"/>
                    <a:pt x="614086" y="0"/>
                    <a:pt x="1371600" y="0"/>
                  </a:cubicBezTo>
                  <a:close/>
                </a:path>
              </a:pathLst>
            </a:custGeom>
            <a:solidFill>
              <a:srgbClr val="FBA91E"/>
            </a:solidFill>
            <a:ln>
              <a:noFill/>
            </a:ln>
          </p:spPr>
          <p:txBody>
            <a:bodyPr spcFirstLastPara="1" wrap="square" lIns="44150" tIns="22075" rIns="44150" bIns="22075" anchor="ctr" anchorCtr="0">
              <a:noAutofit/>
            </a:bodyPr>
            <a:lstStyle/>
            <a:p>
              <a:pPr marL="0" marR="0" lvl="0" indent="0" algn="ctr" rtl="0">
                <a:spcBef>
                  <a:spcPts val="0"/>
                </a:spcBef>
                <a:spcAft>
                  <a:spcPts val="0"/>
                </a:spcAft>
                <a:buNone/>
              </a:pPr>
              <a:endParaRPr sz="869">
                <a:solidFill>
                  <a:srgbClr val="FFFFFF"/>
                </a:solidFill>
                <a:latin typeface="Calibri"/>
                <a:ea typeface="Calibri"/>
                <a:cs typeface="Calibri"/>
                <a:sym typeface="Calibri"/>
              </a:endParaRPr>
            </a:p>
          </p:txBody>
        </p:sp>
        <p:sp>
          <p:nvSpPr>
            <p:cNvPr id="530" name="Google Shape;530;p54"/>
            <p:cNvSpPr/>
            <p:nvPr/>
          </p:nvSpPr>
          <p:spPr>
            <a:xfrm>
              <a:off x="7004957" y="4612821"/>
              <a:ext cx="1125843" cy="576402"/>
            </a:xfrm>
            <a:custGeom>
              <a:avLst/>
              <a:gdLst/>
              <a:ahLst/>
              <a:cxnLst/>
              <a:rect l="l" t="t" r="r" b="b"/>
              <a:pathLst>
                <a:path w="1125843" h="576402" extrusionOk="0">
                  <a:moveTo>
                    <a:pt x="669281" y="0"/>
                  </a:moveTo>
                  <a:lnTo>
                    <a:pt x="1125843" y="0"/>
                  </a:lnTo>
                  <a:lnTo>
                    <a:pt x="1120673" y="68324"/>
                  </a:lnTo>
                  <a:cubicBezTo>
                    <a:pt x="1094842" y="237378"/>
                    <a:pt x="1031709" y="394157"/>
                    <a:pt x="939937" y="529998"/>
                  </a:cubicBezTo>
                  <a:lnTo>
                    <a:pt x="905237" y="576402"/>
                  </a:lnTo>
                  <a:lnTo>
                    <a:pt x="0" y="576402"/>
                  </a:lnTo>
                  <a:lnTo>
                    <a:pt x="0" y="576293"/>
                  </a:lnTo>
                  <a:lnTo>
                    <a:pt x="136139" y="562569"/>
                  </a:lnTo>
                  <a:lnTo>
                    <a:pt x="136164" y="562561"/>
                  </a:lnTo>
                  <a:lnTo>
                    <a:pt x="233030" y="535085"/>
                  </a:lnTo>
                  <a:lnTo>
                    <a:pt x="251364" y="526801"/>
                  </a:lnTo>
                  <a:lnTo>
                    <a:pt x="263951" y="522894"/>
                  </a:lnTo>
                  <a:lnTo>
                    <a:pt x="283523" y="512271"/>
                  </a:lnTo>
                  <a:lnTo>
                    <a:pt x="323471" y="494221"/>
                  </a:lnTo>
                  <a:lnTo>
                    <a:pt x="360500" y="470489"/>
                  </a:lnTo>
                  <a:lnTo>
                    <a:pt x="379612" y="460115"/>
                  </a:lnTo>
                  <a:lnTo>
                    <a:pt x="389794" y="451714"/>
                  </a:lnTo>
                  <a:lnTo>
                    <a:pt x="406307" y="441131"/>
                  </a:lnTo>
                  <a:lnTo>
                    <a:pt x="480357" y="376993"/>
                  </a:lnTo>
                  <a:lnTo>
                    <a:pt x="480384" y="376971"/>
                  </a:lnTo>
                  <a:lnTo>
                    <a:pt x="480408" y="376942"/>
                  </a:lnTo>
                  <a:lnTo>
                    <a:pt x="544543" y="302895"/>
                  </a:lnTo>
                  <a:lnTo>
                    <a:pt x="555126" y="286382"/>
                  </a:lnTo>
                  <a:lnTo>
                    <a:pt x="563528" y="276199"/>
                  </a:lnTo>
                  <a:lnTo>
                    <a:pt x="573903" y="257085"/>
                  </a:lnTo>
                  <a:lnTo>
                    <a:pt x="597633" y="220058"/>
                  </a:lnTo>
                  <a:lnTo>
                    <a:pt x="615682" y="180112"/>
                  </a:lnTo>
                  <a:lnTo>
                    <a:pt x="626307" y="160538"/>
                  </a:lnTo>
                  <a:lnTo>
                    <a:pt x="630214" y="147949"/>
                  </a:lnTo>
                  <a:lnTo>
                    <a:pt x="638498" y="129617"/>
                  </a:lnTo>
                  <a:lnTo>
                    <a:pt x="665974" y="32750"/>
                  </a:lnTo>
                  <a:lnTo>
                    <a:pt x="665982" y="32726"/>
                  </a:lnTo>
                  <a:close/>
                </a:path>
              </a:pathLst>
            </a:custGeom>
            <a:gradFill>
              <a:gsLst>
                <a:gs pos="0">
                  <a:srgbClr val="000000">
                    <a:alpha val="0"/>
                  </a:srgbClr>
                </a:gs>
                <a:gs pos="64000">
                  <a:srgbClr val="000000">
                    <a:alpha val="20000"/>
                  </a:srgbClr>
                </a:gs>
                <a:gs pos="73000">
                  <a:srgbClr val="000000">
                    <a:alpha val="29803"/>
                  </a:srgbClr>
                </a:gs>
                <a:gs pos="100000">
                  <a:srgbClr val="000000">
                    <a:alpha val="49803"/>
                  </a:srgbClr>
                </a:gs>
              </a:gsLst>
              <a:lin ang="5400012" scaled="0"/>
            </a:gradFill>
            <a:ln>
              <a:noFill/>
            </a:ln>
          </p:spPr>
          <p:txBody>
            <a:bodyPr spcFirstLastPara="1" wrap="square" lIns="44150" tIns="22075" rIns="44150" bIns="22075" anchor="ctr" anchorCtr="0">
              <a:noAutofit/>
            </a:bodyPr>
            <a:lstStyle/>
            <a:p>
              <a:pPr marL="0" marR="0" lvl="0" indent="0" algn="ctr" rtl="0">
                <a:spcBef>
                  <a:spcPts val="0"/>
                </a:spcBef>
                <a:spcAft>
                  <a:spcPts val="0"/>
                </a:spcAft>
                <a:buNone/>
              </a:pPr>
              <a:endParaRPr sz="869">
                <a:solidFill>
                  <a:srgbClr val="FFFFFF"/>
                </a:solidFill>
                <a:latin typeface="Calibri"/>
                <a:ea typeface="Calibri"/>
                <a:cs typeface="Calibri"/>
                <a:sym typeface="Calibri"/>
              </a:endParaRPr>
            </a:p>
          </p:txBody>
        </p:sp>
      </p:grpSp>
      <p:pic>
        <p:nvPicPr>
          <p:cNvPr id="531" name="Google Shape;531;p54" descr="Badge 3 with solid fill"/>
          <p:cNvPicPr preferRelativeResize="0"/>
          <p:nvPr/>
        </p:nvPicPr>
        <p:blipFill rotWithShape="1">
          <a:blip r:embed="rId4">
            <a:alphaModFix/>
          </a:blip>
          <a:srcRect/>
          <a:stretch/>
        </p:blipFill>
        <p:spPr>
          <a:xfrm>
            <a:off x="3168559" y="3995589"/>
            <a:ext cx="180311" cy="180311"/>
          </a:xfrm>
          <a:prstGeom prst="rect">
            <a:avLst/>
          </a:prstGeom>
          <a:noFill/>
          <a:ln>
            <a:noFill/>
          </a:ln>
        </p:spPr>
      </p:pic>
      <p:grpSp>
        <p:nvGrpSpPr>
          <p:cNvPr id="532" name="Google Shape;532;p54"/>
          <p:cNvGrpSpPr/>
          <p:nvPr/>
        </p:nvGrpSpPr>
        <p:grpSpPr>
          <a:xfrm>
            <a:off x="4464488" y="3099577"/>
            <a:ext cx="1643933" cy="1095955"/>
            <a:chOff x="5869033" y="3373484"/>
            <a:chExt cx="3404997" cy="2269998"/>
          </a:xfrm>
        </p:grpSpPr>
        <p:sp>
          <p:nvSpPr>
            <p:cNvPr id="533" name="Google Shape;533;p54"/>
            <p:cNvSpPr/>
            <p:nvPr/>
          </p:nvSpPr>
          <p:spPr>
            <a:xfrm>
              <a:off x="5869033" y="3373484"/>
              <a:ext cx="3404997" cy="2269998"/>
            </a:xfrm>
            <a:custGeom>
              <a:avLst/>
              <a:gdLst/>
              <a:ahLst/>
              <a:cxnLst/>
              <a:rect l="l" t="t" r="r" b="b"/>
              <a:pathLst>
                <a:path w="4114800" h="2743200" extrusionOk="0">
                  <a:moveTo>
                    <a:pt x="1371600" y="548640"/>
                  </a:moveTo>
                  <a:cubicBezTo>
                    <a:pt x="917092" y="548640"/>
                    <a:pt x="548640" y="917092"/>
                    <a:pt x="548640" y="1371600"/>
                  </a:cubicBezTo>
                  <a:cubicBezTo>
                    <a:pt x="548640" y="1826108"/>
                    <a:pt x="917092" y="2194560"/>
                    <a:pt x="1371600" y="2194560"/>
                  </a:cubicBezTo>
                  <a:cubicBezTo>
                    <a:pt x="1826108" y="2194560"/>
                    <a:pt x="2194560" y="1826108"/>
                    <a:pt x="2194560" y="1371600"/>
                  </a:cubicBezTo>
                  <a:cubicBezTo>
                    <a:pt x="2194560" y="917092"/>
                    <a:pt x="1826108" y="548640"/>
                    <a:pt x="1371600" y="548640"/>
                  </a:cubicBezTo>
                  <a:close/>
                  <a:moveTo>
                    <a:pt x="1371600" y="0"/>
                  </a:moveTo>
                  <a:cubicBezTo>
                    <a:pt x="2129114" y="0"/>
                    <a:pt x="2743200" y="614086"/>
                    <a:pt x="2743200" y="1371600"/>
                  </a:cubicBezTo>
                  <a:cubicBezTo>
                    <a:pt x="2743200" y="1655668"/>
                    <a:pt x="2656844" y="1919566"/>
                    <a:pt x="2508953" y="2138475"/>
                  </a:cubicBezTo>
                  <a:lnTo>
                    <a:pt x="2467013" y="2194560"/>
                  </a:lnTo>
                  <a:lnTo>
                    <a:pt x="3889468" y="2194560"/>
                  </a:lnTo>
                  <a:lnTo>
                    <a:pt x="4114800" y="2468880"/>
                  </a:lnTo>
                  <a:lnTo>
                    <a:pt x="3889468" y="2743200"/>
                  </a:lnTo>
                  <a:lnTo>
                    <a:pt x="1371600" y="2743200"/>
                  </a:lnTo>
                  <a:cubicBezTo>
                    <a:pt x="614086" y="2743200"/>
                    <a:pt x="0" y="2129114"/>
                    <a:pt x="0" y="1371600"/>
                  </a:cubicBezTo>
                  <a:cubicBezTo>
                    <a:pt x="0" y="614086"/>
                    <a:pt x="614086" y="0"/>
                    <a:pt x="1371600" y="0"/>
                  </a:cubicBezTo>
                  <a:close/>
                </a:path>
              </a:pathLst>
            </a:custGeom>
            <a:solidFill>
              <a:srgbClr val="F15F47"/>
            </a:solidFill>
            <a:ln>
              <a:noFill/>
            </a:ln>
          </p:spPr>
          <p:txBody>
            <a:bodyPr spcFirstLastPara="1" wrap="square" lIns="44150" tIns="22075" rIns="44150" bIns="22075" anchor="ctr" anchorCtr="0">
              <a:noAutofit/>
            </a:bodyPr>
            <a:lstStyle/>
            <a:p>
              <a:pPr marL="0" marR="0" lvl="0" indent="0" algn="ctr" rtl="0">
                <a:spcBef>
                  <a:spcPts val="0"/>
                </a:spcBef>
                <a:spcAft>
                  <a:spcPts val="0"/>
                </a:spcAft>
                <a:buNone/>
              </a:pPr>
              <a:endParaRPr sz="869">
                <a:solidFill>
                  <a:srgbClr val="FFFFFF"/>
                </a:solidFill>
                <a:latin typeface="Calibri"/>
                <a:ea typeface="Calibri"/>
                <a:cs typeface="Calibri"/>
                <a:sym typeface="Calibri"/>
              </a:endParaRPr>
            </a:p>
          </p:txBody>
        </p:sp>
        <p:sp>
          <p:nvSpPr>
            <p:cNvPr id="534" name="Google Shape;534;p54"/>
            <p:cNvSpPr/>
            <p:nvPr/>
          </p:nvSpPr>
          <p:spPr>
            <a:xfrm>
              <a:off x="7004957" y="4612821"/>
              <a:ext cx="1125843" cy="576402"/>
            </a:xfrm>
            <a:custGeom>
              <a:avLst/>
              <a:gdLst/>
              <a:ahLst/>
              <a:cxnLst/>
              <a:rect l="l" t="t" r="r" b="b"/>
              <a:pathLst>
                <a:path w="1125843" h="576402" extrusionOk="0">
                  <a:moveTo>
                    <a:pt x="669281" y="0"/>
                  </a:moveTo>
                  <a:lnTo>
                    <a:pt x="1125843" y="0"/>
                  </a:lnTo>
                  <a:lnTo>
                    <a:pt x="1120673" y="68324"/>
                  </a:lnTo>
                  <a:cubicBezTo>
                    <a:pt x="1094842" y="237378"/>
                    <a:pt x="1031709" y="394157"/>
                    <a:pt x="939937" y="529998"/>
                  </a:cubicBezTo>
                  <a:lnTo>
                    <a:pt x="905237" y="576402"/>
                  </a:lnTo>
                  <a:lnTo>
                    <a:pt x="0" y="576402"/>
                  </a:lnTo>
                  <a:lnTo>
                    <a:pt x="0" y="576293"/>
                  </a:lnTo>
                  <a:lnTo>
                    <a:pt x="136139" y="562569"/>
                  </a:lnTo>
                  <a:lnTo>
                    <a:pt x="136164" y="562561"/>
                  </a:lnTo>
                  <a:lnTo>
                    <a:pt x="233030" y="535085"/>
                  </a:lnTo>
                  <a:lnTo>
                    <a:pt x="251364" y="526801"/>
                  </a:lnTo>
                  <a:lnTo>
                    <a:pt x="263951" y="522894"/>
                  </a:lnTo>
                  <a:lnTo>
                    <a:pt x="283523" y="512271"/>
                  </a:lnTo>
                  <a:lnTo>
                    <a:pt x="323471" y="494221"/>
                  </a:lnTo>
                  <a:lnTo>
                    <a:pt x="360500" y="470489"/>
                  </a:lnTo>
                  <a:lnTo>
                    <a:pt x="379612" y="460115"/>
                  </a:lnTo>
                  <a:lnTo>
                    <a:pt x="389794" y="451714"/>
                  </a:lnTo>
                  <a:lnTo>
                    <a:pt x="406307" y="441131"/>
                  </a:lnTo>
                  <a:lnTo>
                    <a:pt x="480357" y="376993"/>
                  </a:lnTo>
                  <a:lnTo>
                    <a:pt x="480384" y="376971"/>
                  </a:lnTo>
                  <a:lnTo>
                    <a:pt x="480408" y="376942"/>
                  </a:lnTo>
                  <a:lnTo>
                    <a:pt x="544543" y="302895"/>
                  </a:lnTo>
                  <a:lnTo>
                    <a:pt x="555126" y="286382"/>
                  </a:lnTo>
                  <a:lnTo>
                    <a:pt x="563528" y="276199"/>
                  </a:lnTo>
                  <a:lnTo>
                    <a:pt x="573903" y="257085"/>
                  </a:lnTo>
                  <a:lnTo>
                    <a:pt x="597633" y="220058"/>
                  </a:lnTo>
                  <a:lnTo>
                    <a:pt x="615682" y="180112"/>
                  </a:lnTo>
                  <a:lnTo>
                    <a:pt x="626307" y="160538"/>
                  </a:lnTo>
                  <a:lnTo>
                    <a:pt x="630214" y="147949"/>
                  </a:lnTo>
                  <a:lnTo>
                    <a:pt x="638498" y="129617"/>
                  </a:lnTo>
                  <a:lnTo>
                    <a:pt x="665974" y="32750"/>
                  </a:lnTo>
                  <a:lnTo>
                    <a:pt x="665982" y="32726"/>
                  </a:lnTo>
                  <a:close/>
                </a:path>
              </a:pathLst>
            </a:custGeom>
            <a:gradFill>
              <a:gsLst>
                <a:gs pos="0">
                  <a:srgbClr val="000000">
                    <a:alpha val="0"/>
                  </a:srgbClr>
                </a:gs>
                <a:gs pos="64000">
                  <a:srgbClr val="000000">
                    <a:alpha val="20000"/>
                  </a:srgbClr>
                </a:gs>
                <a:gs pos="73000">
                  <a:srgbClr val="000000">
                    <a:alpha val="29803"/>
                  </a:srgbClr>
                </a:gs>
                <a:gs pos="100000">
                  <a:srgbClr val="000000">
                    <a:alpha val="49803"/>
                  </a:srgbClr>
                </a:gs>
              </a:gsLst>
              <a:lin ang="5400012" scaled="0"/>
            </a:gradFill>
            <a:ln>
              <a:noFill/>
            </a:ln>
          </p:spPr>
          <p:txBody>
            <a:bodyPr spcFirstLastPara="1" wrap="square" lIns="44150" tIns="22075" rIns="44150" bIns="22075" anchor="ctr" anchorCtr="0">
              <a:noAutofit/>
            </a:bodyPr>
            <a:lstStyle/>
            <a:p>
              <a:pPr marL="0" marR="0" lvl="0" indent="0" algn="ctr" rtl="0">
                <a:spcBef>
                  <a:spcPts val="0"/>
                </a:spcBef>
                <a:spcAft>
                  <a:spcPts val="0"/>
                </a:spcAft>
                <a:buNone/>
              </a:pPr>
              <a:endParaRPr sz="869">
                <a:solidFill>
                  <a:srgbClr val="FFFFFF"/>
                </a:solidFill>
                <a:latin typeface="Calibri"/>
                <a:ea typeface="Calibri"/>
                <a:cs typeface="Calibri"/>
                <a:sym typeface="Calibri"/>
              </a:endParaRPr>
            </a:p>
          </p:txBody>
        </p:sp>
      </p:grpSp>
      <p:pic>
        <p:nvPicPr>
          <p:cNvPr id="535" name="Google Shape;535;p54" descr="Badge with solid fill"/>
          <p:cNvPicPr preferRelativeResize="0"/>
          <p:nvPr/>
        </p:nvPicPr>
        <p:blipFill rotWithShape="1">
          <a:blip r:embed="rId5">
            <a:alphaModFix/>
          </a:blip>
          <a:srcRect/>
          <a:stretch/>
        </p:blipFill>
        <p:spPr>
          <a:xfrm>
            <a:off x="5795130" y="3995589"/>
            <a:ext cx="180311" cy="180311"/>
          </a:xfrm>
          <a:prstGeom prst="rect">
            <a:avLst/>
          </a:prstGeom>
          <a:noFill/>
          <a:ln>
            <a:noFill/>
          </a:ln>
        </p:spPr>
      </p:pic>
      <p:pic>
        <p:nvPicPr>
          <p:cNvPr id="536" name="Google Shape;536;p54" descr="Badge 1 with solid fill"/>
          <p:cNvPicPr preferRelativeResize="0"/>
          <p:nvPr/>
        </p:nvPicPr>
        <p:blipFill rotWithShape="1">
          <a:blip r:embed="rId6">
            <a:alphaModFix/>
          </a:blip>
          <a:srcRect/>
          <a:stretch/>
        </p:blipFill>
        <p:spPr>
          <a:xfrm>
            <a:off x="4922161" y="1926070"/>
            <a:ext cx="180311" cy="180311"/>
          </a:xfrm>
          <a:prstGeom prst="rect">
            <a:avLst/>
          </a:prstGeom>
          <a:noFill/>
          <a:ln>
            <a:noFill/>
          </a:ln>
        </p:spPr>
      </p:pic>
      <p:sp>
        <p:nvSpPr>
          <p:cNvPr id="537" name="Google Shape;537;p54"/>
          <p:cNvSpPr txBox="1"/>
          <p:nvPr/>
        </p:nvSpPr>
        <p:spPr>
          <a:xfrm>
            <a:off x="212075" y="2259588"/>
            <a:ext cx="30000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1200"/>
              </a:spcAft>
              <a:buNone/>
            </a:pPr>
            <a:r>
              <a:rPr lang="en" b="1">
                <a:solidFill>
                  <a:schemeClr val="dk1"/>
                </a:solidFill>
                <a:latin typeface="Calibri"/>
                <a:ea typeface="Calibri"/>
                <a:cs typeface="Calibri"/>
                <a:sym typeface="Calibri"/>
              </a:rPr>
              <a:t>Worked on a dataset with 29K+ samples and 68 features</a:t>
            </a:r>
            <a:endParaRPr b="1">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1"/>
        <p:cNvGrpSpPr/>
        <p:nvPr/>
      </p:nvGrpSpPr>
      <p:grpSpPr>
        <a:xfrm>
          <a:off x="0" y="0"/>
          <a:ext cx="0" cy="0"/>
          <a:chOff x="0" y="0"/>
          <a:chExt cx="0" cy="0"/>
        </a:xfrm>
      </p:grpSpPr>
      <p:sp>
        <p:nvSpPr>
          <p:cNvPr id="542" name="Google Shape;542;p55"/>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543" name="Google Shape;543;p55"/>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18</a:t>
            </a:fld>
            <a:endParaRPr/>
          </a:p>
        </p:txBody>
      </p:sp>
      <p:sp>
        <p:nvSpPr>
          <p:cNvPr id="544" name="Google Shape;544;p55"/>
          <p:cNvSpPr txBox="1"/>
          <p:nvPr/>
        </p:nvSpPr>
        <p:spPr>
          <a:xfrm>
            <a:off x="2208600" y="788075"/>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Calibri"/>
                <a:ea typeface="Calibri"/>
                <a:cs typeface="Calibri"/>
                <a:sym typeface="Calibri"/>
              </a:rPr>
              <a:t>OQMD</a:t>
            </a:r>
            <a:endParaRPr sz="2300" b="1"/>
          </a:p>
        </p:txBody>
      </p:sp>
      <p:pic>
        <p:nvPicPr>
          <p:cNvPr id="545" name="Google Shape;545;p55"/>
          <p:cNvPicPr preferRelativeResize="0"/>
          <p:nvPr/>
        </p:nvPicPr>
        <p:blipFill>
          <a:blip r:embed="rId4">
            <a:alphaModFix/>
          </a:blip>
          <a:stretch>
            <a:fillRect/>
          </a:stretch>
        </p:blipFill>
        <p:spPr>
          <a:xfrm>
            <a:off x="1305162" y="1123375"/>
            <a:ext cx="6533676" cy="3731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9"/>
        <p:cNvGrpSpPr/>
        <p:nvPr/>
      </p:nvGrpSpPr>
      <p:grpSpPr>
        <a:xfrm>
          <a:off x="0" y="0"/>
          <a:ext cx="0" cy="0"/>
          <a:chOff x="0" y="0"/>
          <a:chExt cx="0" cy="0"/>
        </a:xfrm>
      </p:grpSpPr>
      <p:sp>
        <p:nvSpPr>
          <p:cNvPr id="550" name="Google Shape;550;p56"/>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551" name="Google Shape;551;p56"/>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19</a:t>
            </a:fld>
            <a:endParaRPr/>
          </a:p>
        </p:txBody>
      </p:sp>
      <p:sp>
        <p:nvSpPr>
          <p:cNvPr id="552" name="Google Shape;552;p56"/>
          <p:cNvSpPr txBox="1"/>
          <p:nvPr/>
        </p:nvSpPr>
        <p:spPr>
          <a:xfrm>
            <a:off x="2208600" y="931075"/>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Calibri"/>
                <a:ea typeface="Calibri"/>
                <a:cs typeface="Calibri"/>
                <a:sym typeface="Calibri"/>
              </a:rPr>
              <a:t>OQMD</a:t>
            </a:r>
            <a:endParaRPr sz="2300" b="1"/>
          </a:p>
        </p:txBody>
      </p:sp>
      <p:sp>
        <p:nvSpPr>
          <p:cNvPr id="553" name="Google Shape;553;p56"/>
          <p:cNvSpPr/>
          <p:nvPr/>
        </p:nvSpPr>
        <p:spPr>
          <a:xfrm>
            <a:off x="3133451" y="1550750"/>
            <a:ext cx="659247" cy="689874"/>
          </a:xfrm>
          <a:custGeom>
            <a:avLst/>
            <a:gdLst/>
            <a:ahLst/>
            <a:cxnLst/>
            <a:rect l="l" t="t" r="r" b="b"/>
            <a:pathLst>
              <a:path w="789517" h="826196" extrusionOk="0">
                <a:moveTo>
                  <a:pt x="645942" y="0"/>
                </a:moveTo>
                <a:lnTo>
                  <a:pt x="789518" y="443364"/>
                </a:lnTo>
                <a:lnTo>
                  <a:pt x="357441" y="826197"/>
                </a:lnTo>
                <a:lnTo>
                  <a:pt x="0" y="535666"/>
                </a:lnTo>
                <a:lnTo>
                  <a:pt x="43313" y="143241"/>
                </a:lnTo>
                <a:lnTo>
                  <a:pt x="645942" y="0"/>
                </a:lnTo>
                <a:close/>
              </a:path>
            </a:pathLst>
          </a:custGeom>
          <a:solidFill>
            <a:srgbClr val="F69D8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54" name="Google Shape;554;p56"/>
          <p:cNvSpPr/>
          <p:nvPr/>
        </p:nvSpPr>
        <p:spPr>
          <a:xfrm>
            <a:off x="2844724" y="2078692"/>
            <a:ext cx="533730" cy="562635"/>
          </a:xfrm>
          <a:custGeom>
            <a:avLst/>
            <a:gdLst/>
            <a:ahLst/>
            <a:cxnLst/>
            <a:rect l="l" t="t" r="r" b="b"/>
            <a:pathLst>
              <a:path w="639198" h="673814" extrusionOk="0">
                <a:moveTo>
                  <a:pt x="278761" y="0"/>
                </a:moveTo>
                <a:lnTo>
                  <a:pt x="639199" y="290981"/>
                </a:lnTo>
                <a:lnTo>
                  <a:pt x="486932" y="673814"/>
                </a:lnTo>
                <a:lnTo>
                  <a:pt x="46910" y="535666"/>
                </a:lnTo>
                <a:lnTo>
                  <a:pt x="0" y="150286"/>
                </a:lnTo>
                <a:lnTo>
                  <a:pt x="278761" y="0"/>
                </a:lnTo>
                <a:close/>
              </a:path>
            </a:pathLst>
          </a:custGeom>
          <a:solidFill>
            <a:srgbClr val="FDCB75"/>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55" name="Google Shape;555;p56"/>
          <p:cNvSpPr/>
          <p:nvPr/>
        </p:nvSpPr>
        <p:spPr>
          <a:xfrm>
            <a:off x="2657953" y="2606509"/>
            <a:ext cx="578280" cy="447280"/>
          </a:xfrm>
          <a:custGeom>
            <a:avLst/>
            <a:gdLst/>
            <a:ahLst/>
            <a:cxnLst/>
            <a:rect l="l" t="t" r="r" b="b"/>
            <a:pathLst>
              <a:path w="692551" h="535665" extrusionOk="0">
                <a:moveTo>
                  <a:pt x="249535" y="0"/>
                </a:moveTo>
                <a:lnTo>
                  <a:pt x="692552" y="138749"/>
                </a:lnTo>
                <a:lnTo>
                  <a:pt x="692552" y="521582"/>
                </a:lnTo>
                <a:lnTo>
                  <a:pt x="230651" y="535666"/>
                </a:lnTo>
                <a:lnTo>
                  <a:pt x="0" y="227751"/>
                </a:lnTo>
                <a:lnTo>
                  <a:pt x="249535" y="0"/>
                </a:lnTo>
                <a:close/>
              </a:path>
            </a:pathLst>
          </a:custGeom>
          <a:solidFill>
            <a:srgbClr val="FFE97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56" name="Google Shape;556;p56"/>
          <p:cNvSpPr/>
          <p:nvPr/>
        </p:nvSpPr>
        <p:spPr>
          <a:xfrm>
            <a:off x="2787680" y="3123069"/>
            <a:ext cx="590795" cy="458665"/>
          </a:xfrm>
          <a:custGeom>
            <a:avLst/>
            <a:gdLst/>
            <a:ahLst/>
            <a:cxnLst/>
            <a:rect l="l" t="t" r="r" b="b"/>
            <a:pathLst>
              <a:path w="707539" h="549299" extrusionOk="0">
                <a:moveTo>
                  <a:pt x="89022" y="13634"/>
                </a:moveTo>
                <a:lnTo>
                  <a:pt x="555272" y="0"/>
                </a:lnTo>
                <a:lnTo>
                  <a:pt x="707539" y="382833"/>
                </a:lnTo>
                <a:lnTo>
                  <a:pt x="273364" y="549299"/>
                </a:lnTo>
                <a:lnTo>
                  <a:pt x="0" y="281393"/>
                </a:lnTo>
                <a:lnTo>
                  <a:pt x="89022" y="13634"/>
                </a:lnTo>
                <a:close/>
              </a:path>
            </a:pathLst>
          </a:custGeom>
          <a:solidFill>
            <a:srgbClr val="A7C8A6"/>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57" name="Google Shape;557;p56"/>
          <p:cNvSpPr/>
          <p:nvPr/>
        </p:nvSpPr>
        <p:spPr>
          <a:xfrm>
            <a:off x="2991590" y="3523811"/>
            <a:ext cx="801157" cy="585778"/>
          </a:xfrm>
          <a:custGeom>
            <a:avLst/>
            <a:gdLst/>
            <a:ahLst/>
            <a:cxnLst/>
            <a:rect l="l" t="t" r="r" b="b"/>
            <a:pathLst>
              <a:path w="959470" h="701531" extrusionOk="0">
                <a:moveTo>
                  <a:pt x="85126" y="165866"/>
                </a:moveTo>
                <a:lnTo>
                  <a:pt x="527394" y="0"/>
                </a:lnTo>
                <a:lnTo>
                  <a:pt x="959471" y="382829"/>
                </a:lnTo>
                <a:lnTo>
                  <a:pt x="600231" y="701532"/>
                </a:lnTo>
                <a:lnTo>
                  <a:pt x="0" y="457301"/>
                </a:lnTo>
                <a:lnTo>
                  <a:pt x="85126" y="165866"/>
                </a:lnTo>
                <a:close/>
              </a:path>
            </a:pathLst>
          </a:custGeom>
          <a:solidFill>
            <a:srgbClr val="87DCED"/>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58" name="Google Shape;558;p56"/>
          <p:cNvSpPr/>
          <p:nvPr/>
        </p:nvSpPr>
        <p:spPr>
          <a:xfrm>
            <a:off x="4851044" y="3523811"/>
            <a:ext cx="828942" cy="585778"/>
          </a:xfrm>
          <a:custGeom>
            <a:avLst/>
            <a:gdLst/>
            <a:ahLst/>
            <a:cxnLst/>
            <a:rect l="l" t="t" r="r" b="b"/>
            <a:pathLst>
              <a:path w="992745" h="701531" extrusionOk="0">
                <a:moveTo>
                  <a:pt x="0" y="382829"/>
                </a:moveTo>
                <a:lnTo>
                  <a:pt x="359242" y="701532"/>
                </a:lnTo>
                <a:lnTo>
                  <a:pt x="992745" y="433776"/>
                </a:lnTo>
                <a:lnTo>
                  <a:pt x="874345" y="165866"/>
                </a:lnTo>
                <a:lnTo>
                  <a:pt x="432077" y="0"/>
                </a:lnTo>
                <a:lnTo>
                  <a:pt x="0" y="382829"/>
                </a:lnTo>
                <a:close/>
              </a:path>
            </a:pathLst>
          </a:custGeom>
          <a:solidFill>
            <a:srgbClr val="87DCED"/>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59" name="Google Shape;559;p56"/>
          <p:cNvSpPr/>
          <p:nvPr/>
        </p:nvSpPr>
        <p:spPr>
          <a:xfrm>
            <a:off x="5265119" y="3123069"/>
            <a:ext cx="661753" cy="458665"/>
          </a:xfrm>
          <a:custGeom>
            <a:avLst/>
            <a:gdLst/>
            <a:ahLst/>
            <a:cxnLst/>
            <a:rect l="l" t="t" r="r" b="b"/>
            <a:pathLst>
              <a:path w="792518" h="549299" extrusionOk="0">
                <a:moveTo>
                  <a:pt x="0" y="382833"/>
                </a:moveTo>
                <a:lnTo>
                  <a:pt x="434325" y="549299"/>
                </a:lnTo>
                <a:lnTo>
                  <a:pt x="792518" y="226851"/>
                </a:lnTo>
                <a:lnTo>
                  <a:pt x="618517" y="13634"/>
                </a:lnTo>
                <a:lnTo>
                  <a:pt x="152421" y="0"/>
                </a:lnTo>
                <a:lnTo>
                  <a:pt x="0" y="382833"/>
                </a:lnTo>
                <a:close/>
              </a:path>
            </a:pathLst>
          </a:custGeom>
          <a:solidFill>
            <a:srgbClr val="A7C8A6"/>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60" name="Google Shape;560;p56"/>
          <p:cNvSpPr/>
          <p:nvPr/>
        </p:nvSpPr>
        <p:spPr>
          <a:xfrm>
            <a:off x="5407481" y="2606509"/>
            <a:ext cx="503195" cy="447280"/>
          </a:xfrm>
          <a:custGeom>
            <a:avLst/>
            <a:gdLst/>
            <a:ahLst/>
            <a:cxnLst/>
            <a:rect l="l" t="t" r="r" b="b"/>
            <a:pathLst>
              <a:path w="602629" h="535665" extrusionOk="0">
                <a:moveTo>
                  <a:pt x="0" y="521582"/>
                </a:moveTo>
                <a:lnTo>
                  <a:pt x="461903" y="535666"/>
                </a:lnTo>
                <a:lnTo>
                  <a:pt x="602630" y="208421"/>
                </a:lnTo>
                <a:lnTo>
                  <a:pt x="443019" y="0"/>
                </a:lnTo>
                <a:lnTo>
                  <a:pt x="0" y="138749"/>
                </a:lnTo>
                <a:lnTo>
                  <a:pt x="0" y="521582"/>
                </a:lnTo>
                <a:close/>
              </a:path>
            </a:pathLst>
          </a:custGeom>
          <a:solidFill>
            <a:srgbClr val="FFE97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61" name="Google Shape;561;p56"/>
          <p:cNvSpPr/>
          <p:nvPr/>
        </p:nvSpPr>
        <p:spPr>
          <a:xfrm>
            <a:off x="5265119" y="2078692"/>
            <a:ext cx="576029" cy="562635"/>
          </a:xfrm>
          <a:custGeom>
            <a:avLst/>
            <a:gdLst/>
            <a:ahLst/>
            <a:cxnLst/>
            <a:rect l="l" t="t" r="r" b="b"/>
            <a:pathLst>
              <a:path w="689855" h="673814" extrusionOk="0">
                <a:moveTo>
                  <a:pt x="152421" y="673814"/>
                </a:moveTo>
                <a:lnTo>
                  <a:pt x="592439" y="535666"/>
                </a:lnTo>
                <a:lnTo>
                  <a:pt x="689855" y="214563"/>
                </a:lnTo>
                <a:lnTo>
                  <a:pt x="360590" y="0"/>
                </a:lnTo>
                <a:lnTo>
                  <a:pt x="0" y="290981"/>
                </a:lnTo>
                <a:lnTo>
                  <a:pt x="152421" y="673814"/>
                </a:lnTo>
                <a:close/>
              </a:path>
            </a:pathLst>
          </a:custGeom>
          <a:solidFill>
            <a:srgbClr val="FDCB75"/>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62" name="Google Shape;562;p56"/>
          <p:cNvSpPr/>
          <p:nvPr/>
        </p:nvSpPr>
        <p:spPr>
          <a:xfrm>
            <a:off x="4851044" y="1550750"/>
            <a:ext cx="702297" cy="689874"/>
          </a:xfrm>
          <a:custGeom>
            <a:avLst/>
            <a:gdLst/>
            <a:ahLst/>
            <a:cxnLst/>
            <a:rect l="l" t="t" r="r" b="b"/>
            <a:pathLst>
              <a:path w="841074" h="826196" extrusionOk="0">
                <a:moveTo>
                  <a:pt x="432077" y="826197"/>
                </a:moveTo>
                <a:lnTo>
                  <a:pt x="789520" y="535666"/>
                </a:lnTo>
                <a:lnTo>
                  <a:pt x="841074" y="181000"/>
                </a:lnTo>
                <a:lnTo>
                  <a:pt x="143577" y="0"/>
                </a:lnTo>
                <a:lnTo>
                  <a:pt x="0" y="443364"/>
                </a:lnTo>
                <a:lnTo>
                  <a:pt x="432077" y="826197"/>
                </a:lnTo>
                <a:close/>
              </a:path>
            </a:pathLst>
          </a:custGeom>
          <a:solidFill>
            <a:srgbClr val="F69D8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63" name="Google Shape;563;p56"/>
          <p:cNvSpPr/>
          <p:nvPr/>
        </p:nvSpPr>
        <p:spPr>
          <a:xfrm>
            <a:off x="3431809" y="1920845"/>
            <a:ext cx="1780520" cy="319666"/>
          </a:xfrm>
          <a:custGeom>
            <a:avLst/>
            <a:gdLst/>
            <a:ahLst/>
            <a:cxnLst/>
            <a:rect l="l" t="t" r="r" b="b"/>
            <a:pathLst>
              <a:path w="2132359" h="382833" extrusionOk="0">
                <a:moveTo>
                  <a:pt x="0" y="382833"/>
                </a:moveTo>
                <a:lnTo>
                  <a:pt x="2132359" y="382833"/>
                </a:lnTo>
                <a:cubicBezTo>
                  <a:pt x="2018610" y="225505"/>
                  <a:pt x="1871136" y="94248"/>
                  <a:pt x="1700283" y="0"/>
                </a:cubicBezTo>
                <a:lnTo>
                  <a:pt x="432077" y="0"/>
                </a:lnTo>
                <a:cubicBezTo>
                  <a:pt x="261225" y="94248"/>
                  <a:pt x="113751" y="225505"/>
                  <a:pt x="0" y="382833"/>
                </a:cubicBezTo>
                <a:close/>
              </a:path>
            </a:pathLst>
          </a:custGeom>
          <a:solidFill>
            <a:srgbClr val="F15F47"/>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64" name="Google Shape;564;p56"/>
          <p:cNvSpPr/>
          <p:nvPr/>
        </p:nvSpPr>
        <p:spPr>
          <a:xfrm>
            <a:off x="3251168" y="2321587"/>
            <a:ext cx="2141931" cy="319666"/>
          </a:xfrm>
          <a:custGeom>
            <a:avLst/>
            <a:gdLst/>
            <a:ahLst/>
            <a:cxnLst/>
            <a:rect l="l" t="t" r="r" b="b"/>
            <a:pathLst>
              <a:path w="2565187" h="382833" extrusionOk="0">
                <a:moveTo>
                  <a:pt x="0" y="382833"/>
                </a:moveTo>
                <a:lnTo>
                  <a:pt x="2565188" y="382833"/>
                </a:lnTo>
                <a:cubicBezTo>
                  <a:pt x="2534464" y="245880"/>
                  <a:pt x="2482609" y="117023"/>
                  <a:pt x="2412917" y="0"/>
                </a:cubicBezTo>
                <a:lnTo>
                  <a:pt x="152417" y="0"/>
                </a:lnTo>
                <a:cubicBezTo>
                  <a:pt x="82727" y="117023"/>
                  <a:pt x="30722" y="245880"/>
                  <a:pt x="148" y="382833"/>
                </a:cubicBezTo>
                <a:close/>
              </a:path>
            </a:pathLst>
          </a:custGeom>
          <a:solidFill>
            <a:srgbClr val="FBA91E"/>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65" name="Google Shape;565;p56"/>
          <p:cNvSpPr/>
          <p:nvPr/>
        </p:nvSpPr>
        <p:spPr>
          <a:xfrm>
            <a:off x="3224272" y="2722328"/>
            <a:ext cx="2195741" cy="319791"/>
          </a:xfrm>
          <a:custGeom>
            <a:avLst/>
            <a:gdLst/>
            <a:ahLst/>
            <a:cxnLst/>
            <a:rect l="l" t="t" r="r" b="b"/>
            <a:pathLst>
              <a:path w="2629630" h="382983" extrusionOk="0">
                <a:moveTo>
                  <a:pt x="0" y="191492"/>
                </a:moveTo>
                <a:cubicBezTo>
                  <a:pt x="0" y="256518"/>
                  <a:pt x="4945" y="320349"/>
                  <a:pt x="14087" y="382983"/>
                </a:cubicBezTo>
                <a:lnTo>
                  <a:pt x="2615544" y="382983"/>
                </a:lnTo>
                <a:cubicBezTo>
                  <a:pt x="2624684" y="320499"/>
                  <a:pt x="2629631" y="256668"/>
                  <a:pt x="2629631" y="191492"/>
                </a:cubicBezTo>
                <a:cubicBezTo>
                  <a:pt x="2629631" y="126311"/>
                  <a:pt x="2624684" y="62631"/>
                  <a:pt x="2615544" y="0"/>
                </a:cubicBezTo>
                <a:lnTo>
                  <a:pt x="14087" y="0"/>
                </a:lnTo>
                <a:cubicBezTo>
                  <a:pt x="4945" y="62481"/>
                  <a:pt x="0" y="126311"/>
                  <a:pt x="0" y="191492"/>
                </a:cubicBezTo>
                <a:close/>
              </a:path>
            </a:pathLst>
          </a:custGeom>
          <a:solidFill>
            <a:srgbClr val="FEDA2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66" name="Google Shape;566;p56"/>
          <p:cNvSpPr/>
          <p:nvPr/>
        </p:nvSpPr>
        <p:spPr>
          <a:xfrm>
            <a:off x="3251043" y="3123069"/>
            <a:ext cx="2141931" cy="319666"/>
          </a:xfrm>
          <a:custGeom>
            <a:avLst/>
            <a:gdLst/>
            <a:ahLst/>
            <a:cxnLst/>
            <a:rect l="l" t="t" r="r" b="b"/>
            <a:pathLst>
              <a:path w="2565187" h="382833" extrusionOk="0">
                <a:moveTo>
                  <a:pt x="152417" y="382833"/>
                </a:moveTo>
                <a:lnTo>
                  <a:pt x="2412917" y="382833"/>
                </a:lnTo>
                <a:cubicBezTo>
                  <a:pt x="2482609" y="265810"/>
                  <a:pt x="2534614" y="136949"/>
                  <a:pt x="2565188" y="0"/>
                </a:cubicBezTo>
                <a:lnTo>
                  <a:pt x="0" y="0"/>
                </a:lnTo>
                <a:cubicBezTo>
                  <a:pt x="30722" y="136949"/>
                  <a:pt x="82579" y="265810"/>
                  <a:pt x="152267" y="382833"/>
                </a:cubicBezTo>
                <a:close/>
              </a:path>
            </a:pathLst>
          </a:custGeom>
          <a:solidFill>
            <a:srgbClr val="6EA56C"/>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67" name="Google Shape;567;p56"/>
          <p:cNvSpPr/>
          <p:nvPr/>
        </p:nvSpPr>
        <p:spPr>
          <a:xfrm>
            <a:off x="3431809" y="3523811"/>
            <a:ext cx="1780520" cy="319662"/>
          </a:xfrm>
          <a:custGeom>
            <a:avLst/>
            <a:gdLst/>
            <a:ahLst/>
            <a:cxnLst/>
            <a:rect l="l" t="t" r="r" b="b"/>
            <a:pathLst>
              <a:path w="2132359" h="382829" extrusionOk="0">
                <a:moveTo>
                  <a:pt x="432077" y="382829"/>
                </a:moveTo>
                <a:lnTo>
                  <a:pt x="1700283" y="382829"/>
                </a:lnTo>
                <a:cubicBezTo>
                  <a:pt x="1871136" y="288585"/>
                  <a:pt x="2018610" y="157328"/>
                  <a:pt x="2132359" y="0"/>
                </a:cubicBezTo>
                <a:lnTo>
                  <a:pt x="0" y="0"/>
                </a:lnTo>
                <a:cubicBezTo>
                  <a:pt x="113751" y="157328"/>
                  <a:pt x="261225" y="288585"/>
                  <a:pt x="432077" y="382829"/>
                </a:cubicBezTo>
                <a:close/>
              </a:path>
            </a:pathLst>
          </a:custGeom>
          <a:solidFill>
            <a:srgbClr val="3AC6E1"/>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68" name="Google Shape;568;p56"/>
          <p:cNvSpPr/>
          <p:nvPr/>
        </p:nvSpPr>
        <p:spPr>
          <a:xfrm>
            <a:off x="3360128" y="1924093"/>
            <a:ext cx="1923683" cy="1923244"/>
          </a:xfrm>
          <a:custGeom>
            <a:avLst/>
            <a:gdLst/>
            <a:ahLst/>
            <a:cxnLst/>
            <a:rect l="l" t="t" r="r" b="b"/>
            <a:pathLst>
              <a:path w="2303812" h="2303286" extrusionOk="0">
                <a:moveTo>
                  <a:pt x="2303813" y="1151644"/>
                </a:moveTo>
                <a:cubicBezTo>
                  <a:pt x="2303813" y="1787678"/>
                  <a:pt x="1788088" y="2303289"/>
                  <a:pt x="1151907" y="2303289"/>
                </a:cubicBezTo>
                <a:cubicBezTo>
                  <a:pt x="515727" y="2303289"/>
                  <a:pt x="1" y="1787681"/>
                  <a:pt x="1" y="1151644"/>
                </a:cubicBezTo>
                <a:cubicBezTo>
                  <a:pt x="1" y="515611"/>
                  <a:pt x="515727" y="-1"/>
                  <a:pt x="1151907" y="-1"/>
                </a:cubicBezTo>
                <a:cubicBezTo>
                  <a:pt x="1788088" y="-1"/>
                  <a:pt x="2303813" y="515607"/>
                  <a:pt x="2303813" y="1151644"/>
                </a:cubicBez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69" name="Google Shape;569;p56"/>
          <p:cNvSpPr/>
          <p:nvPr/>
        </p:nvSpPr>
        <p:spPr>
          <a:xfrm>
            <a:off x="784862" y="1550750"/>
            <a:ext cx="2314506" cy="447281"/>
          </a:xfrm>
          <a:custGeom>
            <a:avLst/>
            <a:gdLst/>
            <a:ahLst/>
            <a:cxnLst/>
            <a:rect l="l" t="t" r="r" b="b"/>
            <a:pathLst>
              <a:path w="2771864" h="535666" extrusionOk="0">
                <a:moveTo>
                  <a:pt x="2579425" y="0"/>
                </a:moveTo>
                <a:lnTo>
                  <a:pt x="171001" y="0"/>
                </a:lnTo>
                <a:cubicBezTo>
                  <a:pt x="102961" y="173358"/>
                  <a:pt x="45709" y="352266"/>
                  <a:pt x="0" y="535666"/>
                </a:cubicBezTo>
                <a:lnTo>
                  <a:pt x="2194406" y="535666"/>
                </a:lnTo>
                <a:cubicBezTo>
                  <a:pt x="2586011" y="494890"/>
                  <a:pt x="2563827" y="446212"/>
                  <a:pt x="2627997" y="356934"/>
                </a:cubicBezTo>
                <a:cubicBezTo>
                  <a:pt x="2692167" y="267656"/>
                  <a:pt x="2942530" y="48502"/>
                  <a:pt x="2579425" y="0"/>
                </a:cubicBez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70" name="Google Shape;570;p56"/>
          <p:cNvSpPr/>
          <p:nvPr/>
        </p:nvSpPr>
        <p:spPr>
          <a:xfrm>
            <a:off x="2616545" y="1550750"/>
            <a:ext cx="1056450" cy="447280"/>
          </a:xfrm>
          <a:custGeom>
            <a:avLst/>
            <a:gdLst/>
            <a:ahLst/>
            <a:cxnLst/>
            <a:rect l="l" t="t" r="r" b="b"/>
            <a:pathLst>
              <a:path w="1265209" h="535665" extrusionOk="0">
                <a:moveTo>
                  <a:pt x="1265209" y="0"/>
                </a:moveTo>
                <a:lnTo>
                  <a:pt x="385019" y="0"/>
                </a:lnTo>
                <a:cubicBezTo>
                  <a:pt x="232450" y="158525"/>
                  <a:pt x="102363" y="338778"/>
                  <a:pt x="0" y="535666"/>
                </a:cubicBezTo>
                <a:lnTo>
                  <a:pt x="619267" y="535666"/>
                </a:lnTo>
                <a:cubicBezTo>
                  <a:pt x="787871" y="309411"/>
                  <a:pt x="1009231" y="124811"/>
                  <a:pt x="1265209" y="0"/>
                </a:cubicBezTo>
                <a:close/>
              </a:path>
            </a:pathLst>
          </a:custGeom>
          <a:solidFill>
            <a:srgbClr val="F15F47"/>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71" name="Google Shape;571;p56"/>
          <p:cNvSpPr/>
          <p:nvPr/>
        </p:nvSpPr>
        <p:spPr>
          <a:xfrm>
            <a:off x="694042" y="2078692"/>
            <a:ext cx="2078972" cy="447281"/>
          </a:xfrm>
          <a:custGeom>
            <a:avLst/>
            <a:gdLst/>
            <a:ahLst/>
            <a:cxnLst/>
            <a:rect l="l" t="t" r="r" b="b"/>
            <a:pathLst>
              <a:path w="2489787" h="535666" extrusionOk="0">
                <a:moveTo>
                  <a:pt x="2255854" y="0"/>
                </a:moveTo>
                <a:lnTo>
                  <a:pt x="85876" y="0"/>
                </a:lnTo>
                <a:cubicBezTo>
                  <a:pt x="46460" y="174858"/>
                  <a:pt x="17684" y="353612"/>
                  <a:pt x="0" y="535666"/>
                </a:cubicBezTo>
                <a:lnTo>
                  <a:pt x="2085001" y="535666"/>
                </a:lnTo>
                <a:cubicBezTo>
                  <a:pt x="2442242" y="493251"/>
                  <a:pt x="2459241" y="377780"/>
                  <a:pt x="2487741" y="288502"/>
                </a:cubicBezTo>
                <a:cubicBezTo>
                  <a:pt x="2516241" y="199224"/>
                  <a:pt x="2237269" y="46863"/>
                  <a:pt x="2256004" y="0"/>
                </a:cubicBezTo>
                <a:lnTo>
                  <a:pt x="2255854" y="0"/>
                </a:ln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72" name="Google Shape;572;p56"/>
          <p:cNvSpPr/>
          <p:nvPr/>
        </p:nvSpPr>
        <p:spPr>
          <a:xfrm>
            <a:off x="2434278" y="2078692"/>
            <a:ext cx="643355" cy="447280"/>
          </a:xfrm>
          <a:custGeom>
            <a:avLst/>
            <a:gdLst/>
            <a:ahLst/>
            <a:cxnLst/>
            <a:rect l="l" t="t" r="r" b="b"/>
            <a:pathLst>
              <a:path w="770485" h="535665" extrusionOk="0">
                <a:moveTo>
                  <a:pt x="770486" y="0"/>
                </a:moveTo>
                <a:lnTo>
                  <a:pt x="171003" y="0"/>
                </a:lnTo>
                <a:cubicBezTo>
                  <a:pt x="93219" y="168566"/>
                  <a:pt x="35219" y="348070"/>
                  <a:pt x="0" y="535666"/>
                </a:cubicBezTo>
                <a:lnTo>
                  <a:pt x="538486" y="535666"/>
                </a:lnTo>
                <a:cubicBezTo>
                  <a:pt x="586144" y="342674"/>
                  <a:pt x="665426" y="162270"/>
                  <a:pt x="770336" y="0"/>
                </a:cubicBezTo>
                <a:close/>
              </a:path>
            </a:pathLst>
          </a:custGeom>
          <a:solidFill>
            <a:srgbClr val="FBA91E"/>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73" name="Google Shape;573;p56"/>
          <p:cNvSpPr/>
          <p:nvPr/>
        </p:nvSpPr>
        <p:spPr>
          <a:xfrm>
            <a:off x="676528" y="2606509"/>
            <a:ext cx="1939167" cy="447281"/>
          </a:xfrm>
          <a:custGeom>
            <a:avLst/>
            <a:gdLst/>
            <a:ahLst/>
            <a:cxnLst/>
            <a:rect l="l" t="t" r="r" b="b"/>
            <a:pathLst>
              <a:path w="2322356" h="535666" extrusionOk="0">
                <a:moveTo>
                  <a:pt x="2256579" y="293614"/>
                </a:moveTo>
                <a:cubicBezTo>
                  <a:pt x="2256579" y="181537"/>
                  <a:pt x="2074361" y="107882"/>
                  <a:pt x="2089798" y="0"/>
                </a:cubicBezTo>
                <a:lnTo>
                  <a:pt x="12439" y="0"/>
                </a:lnTo>
                <a:cubicBezTo>
                  <a:pt x="4347" y="109081"/>
                  <a:pt x="0" y="219059"/>
                  <a:pt x="0" y="330240"/>
                </a:cubicBezTo>
                <a:cubicBezTo>
                  <a:pt x="0" y="399163"/>
                  <a:pt x="1798" y="467639"/>
                  <a:pt x="4945" y="535666"/>
                </a:cubicBezTo>
                <a:lnTo>
                  <a:pt x="2075259" y="535666"/>
                </a:lnTo>
                <a:cubicBezTo>
                  <a:pt x="2069264" y="467939"/>
                  <a:pt x="2322356" y="443413"/>
                  <a:pt x="2322356" y="374190"/>
                </a:cubicBezTo>
                <a:cubicBezTo>
                  <a:pt x="2322406" y="374190"/>
                  <a:pt x="2256529" y="293614"/>
                  <a:pt x="2256579" y="293614"/>
                </a:cubicBez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74" name="Google Shape;574;p56"/>
          <p:cNvSpPr/>
          <p:nvPr/>
        </p:nvSpPr>
        <p:spPr>
          <a:xfrm>
            <a:off x="2401252" y="2606509"/>
            <a:ext cx="465279" cy="447280"/>
          </a:xfrm>
          <a:custGeom>
            <a:avLst/>
            <a:gdLst/>
            <a:ahLst/>
            <a:cxnLst/>
            <a:rect l="l" t="t" r="r" b="b"/>
            <a:pathLst>
              <a:path w="557220" h="535665" extrusionOk="0">
                <a:moveTo>
                  <a:pt x="526346" y="330240"/>
                </a:moveTo>
                <a:cubicBezTo>
                  <a:pt x="526346" y="217413"/>
                  <a:pt x="536986" y="106982"/>
                  <a:pt x="557220" y="0"/>
                </a:cubicBezTo>
                <a:lnTo>
                  <a:pt x="23679" y="0"/>
                </a:lnTo>
                <a:cubicBezTo>
                  <a:pt x="8244" y="107882"/>
                  <a:pt x="0" y="218013"/>
                  <a:pt x="0" y="330240"/>
                </a:cubicBezTo>
                <a:cubicBezTo>
                  <a:pt x="0" y="399463"/>
                  <a:pt x="3297" y="467939"/>
                  <a:pt x="9292" y="535666"/>
                </a:cubicBezTo>
                <a:lnTo>
                  <a:pt x="538336" y="535666"/>
                </a:lnTo>
                <a:cubicBezTo>
                  <a:pt x="530543" y="468239"/>
                  <a:pt x="526346" y="399763"/>
                  <a:pt x="526346" y="330240"/>
                </a:cubicBezTo>
                <a:close/>
              </a:path>
            </a:pathLst>
          </a:custGeom>
          <a:solidFill>
            <a:srgbClr val="FEDA2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75" name="Google Shape;575;p56"/>
          <p:cNvSpPr/>
          <p:nvPr/>
        </p:nvSpPr>
        <p:spPr>
          <a:xfrm>
            <a:off x="685410" y="3134450"/>
            <a:ext cx="2035607" cy="447281"/>
          </a:xfrm>
          <a:custGeom>
            <a:avLst/>
            <a:gdLst/>
            <a:ahLst/>
            <a:cxnLst/>
            <a:rect l="l" t="t" r="r" b="b"/>
            <a:pathLst>
              <a:path w="2437853" h="535666" extrusionOk="0">
                <a:moveTo>
                  <a:pt x="2075261" y="0"/>
                </a:moveTo>
                <a:lnTo>
                  <a:pt x="0" y="0"/>
                </a:lnTo>
                <a:cubicBezTo>
                  <a:pt x="12440" y="181904"/>
                  <a:pt x="35969" y="360658"/>
                  <a:pt x="70140" y="535666"/>
                </a:cubicBezTo>
                <a:lnTo>
                  <a:pt x="2212992" y="535666"/>
                </a:lnTo>
                <a:cubicBezTo>
                  <a:pt x="2555383" y="489999"/>
                  <a:pt x="2411155" y="350943"/>
                  <a:pt x="2388200" y="261665"/>
                </a:cubicBezTo>
                <a:cubicBezTo>
                  <a:pt x="2365245" y="172387"/>
                  <a:pt x="2429342" y="43611"/>
                  <a:pt x="2075261" y="0"/>
                </a:cubicBez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76" name="Google Shape;576;p56"/>
          <p:cNvSpPr/>
          <p:nvPr/>
        </p:nvSpPr>
        <p:spPr>
          <a:xfrm>
            <a:off x="2417640" y="3134450"/>
            <a:ext cx="598428" cy="447280"/>
          </a:xfrm>
          <a:custGeom>
            <a:avLst/>
            <a:gdLst/>
            <a:ahLst/>
            <a:cxnLst/>
            <a:rect l="l" t="t" r="r" b="b"/>
            <a:pathLst>
              <a:path w="716680" h="535665" extrusionOk="0">
                <a:moveTo>
                  <a:pt x="532339" y="0"/>
                </a:moveTo>
                <a:lnTo>
                  <a:pt x="0" y="0"/>
                </a:lnTo>
                <a:cubicBezTo>
                  <a:pt x="24429" y="186546"/>
                  <a:pt x="71339" y="366050"/>
                  <a:pt x="137730" y="535666"/>
                </a:cubicBezTo>
                <a:lnTo>
                  <a:pt x="716681" y="535666"/>
                </a:lnTo>
                <a:cubicBezTo>
                  <a:pt x="628257" y="370995"/>
                  <a:pt x="565162" y="190592"/>
                  <a:pt x="532339" y="0"/>
                </a:cubicBezTo>
                <a:close/>
              </a:path>
            </a:pathLst>
          </a:custGeom>
          <a:solidFill>
            <a:srgbClr val="6EA56C"/>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77" name="Google Shape;577;p56"/>
          <p:cNvSpPr/>
          <p:nvPr/>
        </p:nvSpPr>
        <p:spPr>
          <a:xfrm>
            <a:off x="760593" y="3662267"/>
            <a:ext cx="2228579" cy="447281"/>
          </a:xfrm>
          <a:custGeom>
            <a:avLst/>
            <a:gdLst/>
            <a:ahLst/>
            <a:cxnLst/>
            <a:rect l="l" t="t" r="r" b="b"/>
            <a:pathLst>
              <a:path w="2668957" h="535666" extrusionOk="0">
                <a:moveTo>
                  <a:pt x="2163384" y="0"/>
                </a:moveTo>
                <a:lnTo>
                  <a:pt x="0" y="0"/>
                </a:lnTo>
                <a:cubicBezTo>
                  <a:pt x="40016" y="183100"/>
                  <a:pt x="91273" y="362007"/>
                  <a:pt x="153467" y="535666"/>
                </a:cubicBezTo>
                <a:lnTo>
                  <a:pt x="2496698" y="535666"/>
                </a:lnTo>
                <a:cubicBezTo>
                  <a:pt x="2855362" y="485944"/>
                  <a:pt x="2551490" y="275337"/>
                  <a:pt x="2495913" y="186059"/>
                </a:cubicBezTo>
                <a:cubicBezTo>
                  <a:pt x="2440336" y="96781"/>
                  <a:pt x="2186913" y="39556"/>
                  <a:pt x="2163235" y="0"/>
                </a:cubicBezTo>
                <a:lnTo>
                  <a:pt x="2163384" y="0"/>
                </a:ln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78" name="Google Shape;578;p56"/>
          <p:cNvSpPr/>
          <p:nvPr/>
        </p:nvSpPr>
        <p:spPr>
          <a:xfrm>
            <a:off x="2566506" y="3662267"/>
            <a:ext cx="926552" cy="447280"/>
          </a:xfrm>
          <a:custGeom>
            <a:avLst/>
            <a:gdLst/>
            <a:ahLst/>
            <a:cxnLst/>
            <a:rect l="l" t="t" r="r" b="b"/>
            <a:pathLst>
              <a:path w="1109643" h="535665" extrusionOk="0">
                <a:moveTo>
                  <a:pt x="594388" y="0"/>
                </a:moveTo>
                <a:lnTo>
                  <a:pt x="0" y="0"/>
                </a:lnTo>
                <a:cubicBezTo>
                  <a:pt x="86476" y="194188"/>
                  <a:pt x="199029" y="374291"/>
                  <a:pt x="333462" y="535666"/>
                </a:cubicBezTo>
                <a:lnTo>
                  <a:pt x="1109643" y="535666"/>
                </a:lnTo>
                <a:cubicBezTo>
                  <a:pt x="902523" y="395571"/>
                  <a:pt x="726723" y="212771"/>
                  <a:pt x="594538" y="0"/>
                </a:cubicBezTo>
                <a:close/>
              </a:path>
            </a:pathLst>
          </a:custGeom>
          <a:solidFill>
            <a:srgbClr val="3AC6E1"/>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79" name="Google Shape;579;p56"/>
          <p:cNvSpPr/>
          <p:nvPr/>
        </p:nvSpPr>
        <p:spPr>
          <a:xfrm>
            <a:off x="5555570" y="1550750"/>
            <a:ext cx="2303892" cy="447281"/>
          </a:xfrm>
          <a:custGeom>
            <a:avLst/>
            <a:gdLst/>
            <a:ahLst/>
            <a:cxnLst/>
            <a:rect l="l" t="t" r="r" b="b"/>
            <a:pathLst>
              <a:path w="2759152" h="535666" extrusionOk="0">
                <a:moveTo>
                  <a:pt x="179725" y="0"/>
                </a:moveTo>
                <a:cubicBezTo>
                  <a:pt x="-180174" y="46060"/>
                  <a:pt x="100869" y="245681"/>
                  <a:pt x="165039" y="334959"/>
                </a:cubicBezTo>
                <a:cubicBezTo>
                  <a:pt x="229209" y="424237"/>
                  <a:pt x="176346" y="492448"/>
                  <a:pt x="564746" y="535666"/>
                </a:cubicBezTo>
                <a:lnTo>
                  <a:pt x="2759152" y="535666"/>
                </a:lnTo>
                <a:cubicBezTo>
                  <a:pt x="2713440" y="352266"/>
                  <a:pt x="2656339" y="173358"/>
                  <a:pt x="2588150" y="0"/>
                </a:cubicBezTo>
                <a:lnTo>
                  <a:pt x="179725" y="0"/>
                </a:ln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80" name="Google Shape;580;p56"/>
          <p:cNvSpPr/>
          <p:nvPr/>
        </p:nvSpPr>
        <p:spPr>
          <a:xfrm>
            <a:off x="4970889" y="1550750"/>
            <a:ext cx="1056450" cy="447280"/>
          </a:xfrm>
          <a:custGeom>
            <a:avLst/>
            <a:gdLst/>
            <a:ahLst/>
            <a:cxnLst/>
            <a:rect l="l" t="t" r="r" b="b"/>
            <a:pathLst>
              <a:path w="1265209" h="535665" extrusionOk="0">
                <a:moveTo>
                  <a:pt x="645942" y="535666"/>
                </a:moveTo>
                <a:lnTo>
                  <a:pt x="1265209" y="535666"/>
                </a:lnTo>
                <a:cubicBezTo>
                  <a:pt x="1162846" y="338628"/>
                  <a:pt x="1032760" y="158375"/>
                  <a:pt x="880189" y="0"/>
                </a:cubicBezTo>
                <a:lnTo>
                  <a:pt x="0" y="0"/>
                </a:lnTo>
                <a:cubicBezTo>
                  <a:pt x="255829" y="124961"/>
                  <a:pt x="477188" y="309561"/>
                  <a:pt x="645942" y="535666"/>
                </a:cubicBezTo>
                <a:close/>
              </a:path>
            </a:pathLst>
          </a:custGeom>
          <a:solidFill>
            <a:srgbClr val="F15F47"/>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81" name="Google Shape;581;p56"/>
          <p:cNvSpPr/>
          <p:nvPr/>
        </p:nvSpPr>
        <p:spPr>
          <a:xfrm>
            <a:off x="5887581" y="2078692"/>
            <a:ext cx="2062616" cy="447281"/>
          </a:xfrm>
          <a:custGeom>
            <a:avLst/>
            <a:gdLst/>
            <a:ahLst/>
            <a:cxnLst/>
            <a:rect l="l" t="t" r="r" b="b"/>
            <a:pathLst>
              <a:path w="2470199" h="535666" extrusionOk="0">
                <a:moveTo>
                  <a:pt x="385196" y="535666"/>
                </a:moveTo>
                <a:lnTo>
                  <a:pt x="2470199" y="535666"/>
                </a:lnTo>
                <a:cubicBezTo>
                  <a:pt x="2452516" y="353612"/>
                  <a:pt x="2423588" y="174858"/>
                  <a:pt x="2384324" y="0"/>
                </a:cubicBezTo>
                <a:lnTo>
                  <a:pt x="214345" y="0"/>
                </a:lnTo>
                <a:cubicBezTo>
                  <a:pt x="-132703" y="44421"/>
                  <a:pt x="39124" y="199224"/>
                  <a:pt x="67624" y="288502"/>
                </a:cubicBezTo>
                <a:cubicBezTo>
                  <a:pt x="96124" y="377780"/>
                  <a:pt x="371486" y="490810"/>
                  <a:pt x="385346" y="535666"/>
                </a:cubicBezTo>
                <a:lnTo>
                  <a:pt x="385196" y="535666"/>
                </a:ln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82" name="Google Shape;582;p56"/>
          <p:cNvSpPr/>
          <p:nvPr/>
        </p:nvSpPr>
        <p:spPr>
          <a:xfrm>
            <a:off x="5565979" y="2078692"/>
            <a:ext cx="643354" cy="447280"/>
          </a:xfrm>
          <a:custGeom>
            <a:avLst/>
            <a:gdLst/>
            <a:ahLst/>
            <a:cxnLst/>
            <a:rect l="l" t="t" r="r" b="b"/>
            <a:pathLst>
              <a:path w="770484" h="535665" extrusionOk="0">
                <a:moveTo>
                  <a:pt x="232000" y="535666"/>
                </a:moveTo>
                <a:lnTo>
                  <a:pt x="770484" y="535666"/>
                </a:lnTo>
                <a:cubicBezTo>
                  <a:pt x="735267" y="348070"/>
                  <a:pt x="677265" y="168566"/>
                  <a:pt x="599483" y="0"/>
                </a:cubicBezTo>
                <a:lnTo>
                  <a:pt x="0" y="0"/>
                </a:lnTo>
                <a:cubicBezTo>
                  <a:pt x="105060" y="162270"/>
                  <a:pt x="184192" y="342824"/>
                  <a:pt x="231850" y="535666"/>
                </a:cubicBezTo>
                <a:close/>
              </a:path>
            </a:pathLst>
          </a:custGeom>
          <a:solidFill>
            <a:srgbClr val="FBA91E"/>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83" name="Google Shape;583;p56"/>
          <p:cNvSpPr/>
          <p:nvPr/>
        </p:nvSpPr>
        <p:spPr>
          <a:xfrm>
            <a:off x="6017628" y="2606509"/>
            <a:ext cx="1949792" cy="447281"/>
          </a:xfrm>
          <a:custGeom>
            <a:avLst/>
            <a:gdLst/>
            <a:ahLst/>
            <a:cxnLst/>
            <a:rect l="l" t="t" r="r" b="b"/>
            <a:pathLst>
              <a:path w="2335080" h="535666" extrusionOk="0">
                <a:moveTo>
                  <a:pt x="42027" y="300940"/>
                </a:moveTo>
                <a:cubicBezTo>
                  <a:pt x="42027" y="370163"/>
                  <a:pt x="265818" y="467939"/>
                  <a:pt x="259821" y="535666"/>
                </a:cubicBezTo>
                <a:lnTo>
                  <a:pt x="2330137" y="535666"/>
                </a:lnTo>
                <a:cubicBezTo>
                  <a:pt x="2333284" y="467489"/>
                  <a:pt x="2335080" y="399013"/>
                  <a:pt x="2335080" y="330240"/>
                </a:cubicBezTo>
                <a:cubicBezTo>
                  <a:pt x="2335080" y="219209"/>
                  <a:pt x="2330887" y="109081"/>
                  <a:pt x="2322644" y="0"/>
                </a:cubicBezTo>
                <a:lnTo>
                  <a:pt x="245284" y="0"/>
                </a:lnTo>
                <a:cubicBezTo>
                  <a:pt x="-134819" y="50157"/>
                  <a:pt x="39604" y="211662"/>
                  <a:pt x="42027" y="300940"/>
                </a:cubicBez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84" name="Google Shape;584;p56"/>
          <p:cNvSpPr/>
          <p:nvPr/>
        </p:nvSpPr>
        <p:spPr>
          <a:xfrm>
            <a:off x="5777146" y="2606509"/>
            <a:ext cx="465277" cy="447280"/>
          </a:xfrm>
          <a:custGeom>
            <a:avLst/>
            <a:gdLst/>
            <a:ahLst/>
            <a:cxnLst/>
            <a:rect l="l" t="t" r="r" b="b"/>
            <a:pathLst>
              <a:path w="557218" h="535665" extrusionOk="0">
                <a:moveTo>
                  <a:pt x="30871" y="330240"/>
                </a:moveTo>
                <a:cubicBezTo>
                  <a:pt x="30871" y="399763"/>
                  <a:pt x="26674" y="468239"/>
                  <a:pt x="18884" y="535666"/>
                </a:cubicBezTo>
                <a:lnTo>
                  <a:pt x="547925" y="535666"/>
                </a:lnTo>
                <a:cubicBezTo>
                  <a:pt x="553922" y="467939"/>
                  <a:pt x="557218" y="399463"/>
                  <a:pt x="557218" y="330240"/>
                </a:cubicBezTo>
                <a:cubicBezTo>
                  <a:pt x="557218" y="218163"/>
                  <a:pt x="548975" y="107882"/>
                  <a:pt x="533538" y="0"/>
                </a:cubicBezTo>
                <a:lnTo>
                  <a:pt x="0" y="0"/>
                </a:lnTo>
                <a:cubicBezTo>
                  <a:pt x="20080" y="106982"/>
                  <a:pt x="30871" y="217413"/>
                  <a:pt x="30871" y="330240"/>
                </a:cubicBezTo>
                <a:close/>
              </a:path>
            </a:pathLst>
          </a:custGeom>
          <a:solidFill>
            <a:srgbClr val="FEDA2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85" name="Google Shape;585;p56"/>
          <p:cNvSpPr/>
          <p:nvPr/>
        </p:nvSpPr>
        <p:spPr>
          <a:xfrm>
            <a:off x="5933865" y="3134450"/>
            <a:ext cx="2024951" cy="447281"/>
          </a:xfrm>
          <a:custGeom>
            <a:avLst/>
            <a:gdLst/>
            <a:ahLst/>
            <a:cxnLst/>
            <a:rect l="l" t="t" r="r" b="b"/>
            <a:pathLst>
              <a:path w="2425091" h="535666" extrusionOk="0">
                <a:moveTo>
                  <a:pt x="212101" y="535666"/>
                </a:moveTo>
                <a:lnTo>
                  <a:pt x="2354952" y="535666"/>
                </a:lnTo>
                <a:cubicBezTo>
                  <a:pt x="2388973" y="360658"/>
                  <a:pt x="2412654" y="181904"/>
                  <a:pt x="2425091" y="0"/>
                </a:cubicBezTo>
                <a:lnTo>
                  <a:pt x="349831" y="0"/>
                </a:lnTo>
                <a:cubicBezTo>
                  <a:pt x="-5928" y="44832"/>
                  <a:pt x="86406" y="165063"/>
                  <a:pt x="63451" y="254341"/>
                </a:cubicBezTo>
                <a:cubicBezTo>
                  <a:pt x="40496" y="343619"/>
                  <a:pt x="-131968" y="491220"/>
                  <a:pt x="212101" y="535666"/>
                </a:cubicBez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86" name="Google Shape;586;p56"/>
          <p:cNvSpPr/>
          <p:nvPr/>
        </p:nvSpPr>
        <p:spPr>
          <a:xfrm>
            <a:off x="5627652" y="3134450"/>
            <a:ext cx="598429" cy="447280"/>
          </a:xfrm>
          <a:custGeom>
            <a:avLst/>
            <a:gdLst/>
            <a:ahLst/>
            <a:cxnLst/>
            <a:rect l="l" t="t" r="r" b="b"/>
            <a:pathLst>
              <a:path w="716682" h="535665" extrusionOk="0">
                <a:moveTo>
                  <a:pt x="0" y="535666"/>
                </a:moveTo>
                <a:lnTo>
                  <a:pt x="578953" y="535666"/>
                </a:lnTo>
                <a:cubicBezTo>
                  <a:pt x="645344" y="366050"/>
                  <a:pt x="692106" y="186546"/>
                  <a:pt x="716683" y="0"/>
                </a:cubicBezTo>
                <a:lnTo>
                  <a:pt x="184342" y="0"/>
                </a:lnTo>
                <a:cubicBezTo>
                  <a:pt x="151671" y="190742"/>
                  <a:pt x="88426" y="370995"/>
                  <a:pt x="0" y="535666"/>
                </a:cubicBezTo>
                <a:close/>
              </a:path>
            </a:pathLst>
          </a:custGeom>
          <a:solidFill>
            <a:srgbClr val="6EA56C"/>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87" name="Google Shape;587;p56"/>
          <p:cNvSpPr/>
          <p:nvPr/>
        </p:nvSpPr>
        <p:spPr>
          <a:xfrm>
            <a:off x="5737791" y="3662267"/>
            <a:ext cx="2145757" cy="447281"/>
          </a:xfrm>
          <a:custGeom>
            <a:avLst/>
            <a:gdLst/>
            <a:ahLst/>
            <a:cxnLst/>
            <a:rect l="l" t="t" r="r" b="b"/>
            <a:pathLst>
              <a:path w="2569769" h="535666" extrusionOk="0">
                <a:moveTo>
                  <a:pt x="73075" y="535666"/>
                </a:moveTo>
                <a:lnTo>
                  <a:pt x="2416302" y="535666"/>
                </a:lnTo>
                <a:cubicBezTo>
                  <a:pt x="2478500" y="361857"/>
                  <a:pt x="2529905" y="183100"/>
                  <a:pt x="2569769" y="0"/>
                </a:cubicBezTo>
                <a:lnTo>
                  <a:pt x="406387" y="0"/>
                </a:lnTo>
                <a:cubicBezTo>
                  <a:pt x="21713" y="46881"/>
                  <a:pt x="68238" y="213981"/>
                  <a:pt x="12661" y="303259"/>
                </a:cubicBezTo>
                <a:cubicBezTo>
                  <a:pt x="-42916" y="392537"/>
                  <a:pt x="104367" y="493269"/>
                  <a:pt x="72925" y="535666"/>
                </a:cubicBezTo>
                <a:lnTo>
                  <a:pt x="73075" y="535666"/>
                </a:lnTo>
                <a:close/>
              </a:path>
            </a:pathLst>
          </a:custGeom>
          <a:solidFill>
            <a:srgbClr val="FFFFFF"/>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88" name="Google Shape;588;p56"/>
          <p:cNvSpPr/>
          <p:nvPr/>
        </p:nvSpPr>
        <p:spPr>
          <a:xfrm>
            <a:off x="5150905" y="3662267"/>
            <a:ext cx="926552" cy="447280"/>
          </a:xfrm>
          <a:custGeom>
            <a:avLst/>
            <a:gdLst/>
            <a:ahLst/>
            <a:cxnLst/>
            <a:rect l="l" t="t" r="r" b="b"/>
            <a:pathLst>
              <a:path w="1109643" h="535665" extrusionOk="0">
                <a:moveTo>
                  <a:pt x="0" y="535666"/>
                </a:moveTo>
                <a:lnTo>
                  <a:pt x="776181" y="535666"/>
                </a:lnTo>
                <a:cubicBezTo>
                  <a:pt x="910465" y="374291"/>
                  <a:pt x="1023018" y="194188"/>
                  <a:pt x="1109643" y="0"/>
                </a:cubicBezTo>
                <a:lnTo>
                  <a:pt x="515254" y="0"/>
                </a:lnTo>
                <a:cubicBezTo>
                  <a:pt x="383070" y="212771"/>
                  <a:pt x="207272" y="395571"/>
                  <a:pt x="150" y="535666"/>
                </a:cubicBezTo>
                <a:close/>
              </a:path>
            </a:pathLst>
          </a:custGeom>
          <a:solidFill>
            <a:srgbClr val="3AC6E1"/>
          </a:solidFill>
          <a:ln>
            <a:noFill/>
          </a:ln>
        </p:spPr>
        <p:txBody>
          <a:bodyPr spcFirstLastPara="1" wrap="square" lIns="64775" tIns="32375" rIns="64775" bIns="32375" anchor="ctr" anchorCtr="0">
            <a:noAutofit/>
          </a:bodyPr>
          <a:lstStyle/>
          <a:p>
            <a:pPr marL="0" marR="0" lvl="0" indent="0" algn="l" rtl="0">
              <a:spcBef>
                <a:spcPts val="0"/>
              </a:spcBef>
              <a:spcAft>
                <a:spcPts val="0"/>
              </a:spcAft>
              <a:buNone/>
            </a:pPr>
            <a:endParaRPr sz="1275">
              <a:solidFill>
                <a:srgbClr val="000000"/>
              </a:solidFill>
              <a:latin typeface="Calibri"/>
              <a:ea typeface="Calibri"/>
              <a:cs typeface="Calibri"/>
              <a:sym typeface="Calibri"/>
            </a:endParaRPr>
          </a:p>
        </p:txBody>
      </p:sp>
      <p:sp>
        <p:nvSpPr>
          <p:cNvPr id="589" name="Google Shape;589;p56"/>
          <p:cNvSpPr txBox="1"/>
          <p:nvPr/>
        </p:nvSpPr>
        <p:spPr>
          <a:xfrm>
            <a:off x="2867939" y="1643421"/>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pPr>
            <a:r>
              <a:rPr lang="en" sz="1275" b="1">
                <a:solidFill>
                  <a:srgbClr val="000000"/>
                </a:solidFill>
                <a:latin typeface="Calibri"/>
                <a:ea typeface="Calibri"/>
                <a:cs typeface="Calibri"/>
                <a:sym typeface="Calibri"/>
              </a:rPr>
              <a:t>01</a:t>
            </a:r>
            <a:endParaRPr sz="992"/>
          </a:p>
        </p:txBody>
      </p:sp>
      <p:sp>
        <p:nvSpPr>
          <p:cNvPr id="590" name="Google Shape;590;p56"/>
          <p:cNvSpPr txBox="1"/>
          <p:nvPr/>
        </p:nvSpPr>
        <p:spPr>
          <a:xfrm>
            <a:off x="5482483" y="1643421"/>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pPr>
            <a:r>
              <a:rPr lang="en" sz="1275" b="1">
                <a:solidFill>
                  <a:srgbClr val="000000"/>
                </a:solidFill>
                <a:latin typeface="Calibri"/>
                <a:ea typeface="Calibri"/>
                <a:cs typeface="Calibri"/>
                <a:sym typeface="Calibri"/>
              </a:rPr>
              <a:t>02</a:t>
            </a:r>
            <a:endParaRPr sz="992"/>
          </a:p>
        </p:txBody>
      </p:sp>
      <p:sp>
        <p:nvSpPr>
          <p:cNvPr id="591" name="Google Shape;591;p56"/>
          <p:cNvSpPr txBox="1"/>
          <p:nvPr/>
        </p:nvSpPr>
        <p:spPr>
          <a:xfrm>
            <a:off x="2785101" y="3754938"/>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pPr>
            <a:r>
              <a:rPr lang="en" sz="1275" b="1">
                <a:solidFill>
                  <a:srgbClr val="000000"/>
                </a:solidFill>
                <a:latin typeface="Calibri"/>
                <a:ea typeface="Calibri"/>
                <a:cs typeface="Calibri"/>
                <a:sym typeface="Calibri"/>
              </a:rPr>
              <a:t>09</a:t>
            </a:r>
            <a:endParaRPr sz="992"/>
          </a:p>
        </p:txBody>
      </p:sp>
      <p:sp>
        <p:nvSpPr>
          <p:cNvPr id="592" name="Google Shape;592;p56"/>
          <p:cNvSpPr txBox="1"/>
          <p:nvPr/>
        </p:nvSpPr>
        <p:spPr>
          <a:xfrm>
            <a:off x="5521583" y="3754938"/>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pPr>
            <a:r>
              <a:rPr lang="en" sz="1275" b="1">
                <a:solidFill>
                  <a:srgbClr val="000000"/>
                </a:solidFill>
                <a:latin typeface="Calibri"/>
                <a:ea typeface="Calibri"/>
                <a:cs typeface="Calibri"/>
                <a:sym typeface="Calibri"/>
              </a:rPr>
              <a:t>10</a:t>
            </a:r>
            <a:endParaRPr sz="992"/>
          </a:p>
        </p:txBody>
      </p:sp>
      <p:sp>
        <p:nvSpPr>
          <p:cNvPr id="593" name="Google Shape;593;p56"/>
          <p:cNvSpPr txBox="1"/>
          <p:nvPr/>
        </p:nvSpPr>
        <p:spPr>
          <a:xfrm>
            <a:off x="2549360" y="3227121"/>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pPr>
            <a:r>
              <a:rPr lang="en" sz="1275" b="1">
                <a:solidFill>
                  <a:srgbClr val="000000"/>
                </a:solidFill>
                <a:latin typeface="Calibri"/>
                <a:ea typeface="Calibri"/>
                <a:cs typeface="Calibri"/>
                <a:sym typeface="Calibri"/>
              </a:rPr>
              <a:t>07</a:t>
            </a:r>
            <a:endParaRPr sz="992"/>
          </a:p>
        </p:txBody>
      </p:sp>
      <p:sp>
        <p:nvSpPr>
          <p:cNvPr id="594" name="Google Shape;594;p56"/>
          <p:cNvSpPr txBox="1"/>
          <p:nvPr/>
        </p:nvSpPr>
        <p:spPr>
          <a:xfrm>
            <a:off x="5801061" y="3227121"/>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pPr>
            <a:r>
              <a:rPr lang="en" sz="1275" b="1">
                <a:solidFill>
                  <a:srgbClr val="000000"/>
                </a:solidFill>
                <a:latin typeface="Calibri"/>
                <a:ea typeface="Calibri"/>
                <a:cs typeface="Calibri"/>
                <a:sym typeface="Calibri"/>
              </a:rPr>
              <a:t>08</a:t>
            </a:r>
            <a:endParaRPr sz="992"/>
          </a:p>
        </p:txBody>
      </p:sp>
      <p:sp>
        <p:nvSpPr>
          <p:cNvPr id="595" name="Google Shape;595;p56"/>
          <p:cNvSpPr txBox="1"/>
          <p:nvPr/>
        </p:nvSpPr>
        <p:spPr>
          <a:xfrm>
            <a:off x="2549360" y="2171362"/>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pPr>
            <a:r>
              <a:rPr lang="en" sz="1275" b="1">
                <a:solidFill>
                  <a:srgbClr val="000000"/>
                </a:solidFill>
                <a:latin typeface="Calibri"/>
                <a:ea typeface="Calibri"/>
                <a:cs typeface="Calibri"/>
                <a:sym typeface="Calibri"/>
              </a:rPr>
              <a:t>03</a:t>
            </a:r>
            <a:endParaRPr sz="992"/>
          </a:p>
        </p:txBody>
      </p:sp>
      <p:sp>
        <p:nvSpPr>
          <p:cNvPr id="596" name="Google Shape;596;p56"/>
          <p:cNvSpPr txBox="1"/>
          <p:nvPr/>
        </p:nvSpPr>
        <p:spPr>
          <a:xfrm>
            <a:off x="5801061" y="2171362"/>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pPr>
            <a:r>
              <a:rPr lang="en" sz="1275" b="1">
                <a:solidFill>
                  <a:srgbClr val="000000"/>
                </a:solidFill>
                <a:latin typeface="Calibri"/>
                <a:ea typeface="Calibri"/>
                <a:cs typeface="Calibri"/>
                <a:sym typeface="Calibri"/>
              </a:rPr>
              <a:t>04</a:t>
            </a:r>
            <a:endParaRPr sz="992"/>
          </a:p>
        </p:txBody>
      </p:sp>
      <p:sp>
        <p:nvSpPr>
          <p:cNvPr id="597" name="Google Shape;597;p56"/>
          <p:cNvSpPr txBox="1"/>
          <p:nvPr/>
        </p:nvSpPr>
        <p:spPr>
          <a:xfrm>
            <a:off x="2461476" y="2699180"/>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pPr>
            <a:r>
              <a:rPr lang="en" sz="1275" b="1">
                <a:solidFill>
                  <a:srgbClr val="000000"/>
                </a:solidFill>
                <a:latin typeface="Calibri"/>
                <a:ea typeface="Calibri"/>
                <a:cs typeface="Calibri"/>
                <a:sym typeface="Calibri"/>
              </a:rPr>
              <a:t>05</a:t>
            </a:r>
            <a:endParaRPr sz="992"/>
          </a:p>
        </p:txBody>
      </p:sp>
      <p:sp>
        <p:nvSpPr>
          <p:cNvPr id="598" name="Google Shape;598;p56"/>
          <p:cNvSpPr txBox="1"/>
          <p:nvPr/>
        </p:nvSpPr>
        <p:spPr>
          <a:xfrm>
            <a:off x="5861481" y="2699180"/>
            <a:ext cx="297000" cy="261900"/>
          </a:xfrm>
          <a:prstGeom prst="rect">
            <a:avLst/>
          </a:prstGeom>
          <a:noFill/>
          <a:ln>
            <a:noFill/>
          </a:ln>
        </p:spPr>
        <p:txBody>
          <a:bodyPr spcFirstLastPara="1" wrap="square" lIns="64775" tIns="32375" rIns="64775" bIns="32375" anchor="ctr" anchorCtr="0">
            <a:spAutoFit/>
          </a:bodyPr>
          <a:lstStyle/>
          <a:p>
            <a:pPr marL="0" marR="0" lvl="0" indent="0" algn="ctr" rtl="0">
              <a:spcBef>
                <a:spcPts val="0"/>
              </a:spcBef>
              <a:spcAft>
                <a:spcPts val="0"/>
              </a:spcAft>
              <a:buNone/>
            </a:pPr>
            <a:r>
              <a:rPr lang="en" sz="1275" b="1">
                <a:solidFill>
                  <a:srgbClr val="000000"/>
                </a:solidFill>
                <a:latin typeface="Calibri"/>
                <a:ea typeface="Calibri"/>
                <a:cs typeface="Calibri"/>
                <a:sym typeface="Calibri"/>
              </a:rPr>
              <a:t>06</a:t>
            </a:r>
            <a:endParaRPr sz="992"/>
          </a:p>
        </p:txBody>
      </p:sp>
      <p:sp>
        <p:nvSpPr>
          <p:cNvPr id="599" name="Google Shape;599;p56"/>
          <p:cNvSpPr txBox="1"/>
          <p:nvPr/>
        </p:nvSpPr>
        <p:spPr>
          <a:xfrm>
            <a:off x="664100" y="2597417"/>
            <a:ext cx="1650300" cy="465600"/>
          </a:xfrm>
          <a:prstGeom prst="rect">
            <a:avLst/>
          </a:prstGeom>
          <a:noFill/>
          <a:ln>
            <a:noFill/>
          </a:ln>
        </p:spPr>
        <p:txBody>
          <a:bodyPr spcFirstLastPara="1" wrap="square" lIns="0" tIns="32375" rIns="0" bIns="32375" anchor="ctr" anchorCtr="0">
            <a:spAutoFit/>
          </a:bodyPr>
          <a:lstStyle/>
          <a:p>
            <a:pPr marL="0" lvl="0" indent="0" algn="r" rtl="0">
              <a:spcBef>
                <a:spcPts val="0"/>
              </a:spcBef>
              <a:spcAft>
                <a:spcPts val="0"/>
              </a:spcAft>
              <a:buClr>
                <a:schemeClr val="dk1"/>
              </a:buClr>
              <a:buSzPts val="1100"/>
              <a:buFont typeface="Arial"/>
              <a:buNone/>
            </a:pPr>
            <a:r>
              <a:rPr lang="en" sz="1300" b="1">
                <a:solidFill>
                  <a:schemeClr val="dk1"/>
                </a:solidFill>
                <a:latin typeface="Calibri"/>
                <a:ea typeface="Calibri"/>
                <a:cs typeface="Calibri"/>
                <a:sym typeface="Calibri"/>
              </a:rPr>
              <a:t>LGB – Light Gradient Boosting Machine</a:t>
            </a:r>
            <a:endParaRPr sz="1300" b="1">
              <a:latin typeface="Calibri"/>
              <a:ea typeface="Calibri"/>
              <a:cs typeface="Calibri"/>
              <a:sym typeface="Calibri"/>
            </a:endParaRPr>
          </a:p>
        </p:txBody>
      </p:sp>
      <p:sp>
        <p:nvSpPr>
          <p:cNvPr id="600" name="Google Shape;600;p56"/>
          <p:cNvSpPr txBox="1"/>
          <p:nvPr/>
        </p:nvSpPr>
        <p:spPr>
          <a:xfrm>
            <a:off x="6329900" y="2612750"/>
            <a:ext cx="2025000" cy="465600"/>
          </a:xfrm>
          <a:prstGeom prst="rect">
            <a:avLst/>
          </a:prstGeom>
          <a:noFill/>
          <a:ln>
            <a:noFill/>
          </a:ln>
        </p:spPr>
        <p:txBody>
          <a:bodyPr spcFirstLastPara="1" wrap="square" lIns="0" tIns="32375" rIns="0" bIns="32375" anchor="ctr" anchorCtr="0">
            <a:spAutoFit/>
          </a:bodyPr>
          <a:lstStyle/>
          <a:p>
            <a:pPr marL="0" lvl="0" indent="0" algn="l" rtl="0">
              <a:spcBef>
                <a:spcPts val="0"/>
              </a:spcBef>
              <a:spcAft>
                <a:spcPts val="0"/>
              </a:spcAft>
              <a:buClr>
                <a:schemeClr val="dk1"/>
              </a:buClr>
              <a:buSzPts val="1100"/>
              <a:buFont typeface="Arial"/>
              <a:buNone/>
            </a:pPr>
            <a:r>
              <a:rPr lang="en" sz="1300" b="1">
                <a:solidFill>
                  <a:schemeClr val="dk1"/>
                </a:solidFill>
                <a:latin typeface="Calibri"/>
                <a:ea typeface="Calibri"/>
                <a:cs typeface="Calibri"/>
                <a:sym typeface="Calibri"/>
              </a:rPr>
              <a:t>RidgeCV – Ridge Regression with built-in Cross-Validation</a:t>
            </a:r>
            <a:endParaRPr sz="1300" b="1">
              <a:latin typeface="Calibri"/>
              <a:ea typeface="Calibri"/>
              <a:cs typeface="Calibri"/>
              <a:sym typeface="Calibri"/>
            </a:endParaRPr>
          </a:p>
        </p:txBody>
      </p:sp>
      <p:sp>
        <p:nvSpPr>
          <p:cNvPr id="601" name="Google Shape;601;p56"/>
          <p:cNvSpPr txBox="1"/>
          <p:nvPr/>
        </p:nvSpPr>
        <p:spPr>
          <a:xfrm>
            <a:off x="709880" y="2091087"/>
            <a:ext cx="1650300" cy="465600"/>
          </a:xfrm>
          <a:prstGeom prst="rect">
            <a:avLst/>
          </a:prstGeom>
          <a:noFill/>
          <a:ln>
            <a:noFill/>
          </a:ln>
        </p:spPr>
        <p:txBody>
          <a:bodyPr spcFirstLastPara="1" wrap="square" lIns="0" tIns="32375" rIns="0" bIns="32375" anchor="ctr" anchorCtr="0">
            <a:spAutoFit/>
          </a:bodyPr>
          <a:lstStyle/>
          <a:p>
            <a:pPr marL="0" lvl="0" indent="0" algn="r" rtl="0">
              <a:spcBef>
                <a:spcPts val="0"/>
              </a:spcBef>
              <a:spcAft>
                <a:spcPts val="0"/>
              </a:spcAft>
              <a:buClr>
                <a:schemeClr val="dk1"/>
              </a:buClr>
              <a:buSzPts val="1100"/>
              <a:buFont typeface="Arial"/>
              <a:buNone/>
            </a:pPr>
            <a:r>
              <a:rPr lang="en" sz="1300" b="1">
                <a:solidFill>
                  <a:schemeClr val="dk1"/>
                </a:solidFill>
                <a:latin typeface="Calibri"/>
                <a:ea typeface="Calibri"/>
                <a:cs typeface="Calibri"/>
                <a:sym typeface="Calibri"/>
              </a:rPr>
              <a:t>RFC – Random-Forest Classifier</a:t>
            </a:r>
            <a:endParaRPr sz="1300" b="1">
              <a:latin typeface="Calibri"/>
              <a:ea typeface="Calibri"/>
              <a:cs typeface="Calibri"/>
              <a:sym typeface="Calibri"/>
            </a:endParaRPr>
          </a:p>
        </p:txBody>
      </p:sp>
      <p:sp>
        <p:nvSpPr>
          <p:cNvPr id="602" name="Google Shape;602;p56"/>
          <p:cNvSpPr txBox="1"/>
          <p:nvPr/>
        </p:nvSpPr>
        <p:spPr>
          <a:xfrm>
            <a:off x="6284101" y="2091087"/>
            <a:ext cx="1650300" cy="465600"/>
          </a:xfrm>
          <a:prstGeom prst="rect">
            <a:avLst/>
          </a:prstGeom>
          <a:noFill/>
          <a:ln>
            <a:noFill/>
          </a:ln>
        </p:spPr>
        <p:txBody>
          <a:bodyPr spcFirstLastPara="1" wrap="square" lIns="0" tIns="32375" rIns="0" bIns="32375" anchor="ctr" anchorCtr="0">
            <a:spAutoFit/>
          </a:bodyPr>
          <a:lstStyle/>
          <a:p>
            <a:pPr marL="0" lvl="0" indent="0" algn="l" rtl="0">
              <a:spcBef>
                <a:spcPts val="0"/>
              </a:spcBef>
              <a:spcAft>
                <a:spcPts val="0"/>
              </a:spcAft>
              <a:buClr>
                <a:schemeClr val="dk1"/>
              </a:buClr>
              <a:buSzPts val="1100"/>
              <a:buFont typeface="Arial"/>
              <a:buNone/>
            </a:pPr>
            <a:r>
              <a:rPr lang="en" sz="1300" b="1">
                <a:solidFill>
                  <a:schemeClr val="dk1"/>
                </a:solidFill>
                <a:latin typeface="Calibri"/>
                <a:ea typeface="Calibri"/>
                <a:cs typeface="Calibri"/>
                <a:sym typeface="Calibri"/>
              </a:rPr>
              <a:t>XGB – eXtreme Gradient Boosting</a:t>
            </a:r>
            <a:endParaRPr sz="1300" b="1">
              <a:latin typeface="Calibri"/>
              <a:ea typeface="Calibri"/>
              <a:cs typeface="Calibri"/>
              <a:sym typeface="Calibri"/>
            </a:endParaRPr>
          </a:p>
        </p:txBody>
      </p:sp>
      <p:sp>
        <p:nvSpPr>
          <p:cNvPr id="603" name="Google Shape;603;p56"/>
          <p:cNvSpPr txBox="1"/>
          <p:nvPr/>
        </p:nvSpPr>
        <p:spPr>
          <a:xfrm>
            <a:off x="709630" y="3171571"/>
            <a:ext cx="1650300" cy="465600"/>
          </a:xfrm>
          <a:prstGeom prst="rect">
            <a:avLst/>
          </a:prstGeom>
          <a:noFill/>
          <a:ln>
            <a:noFill/>
          </a:ln>
        </p:spPr>
        <p:txBody>
          <a:bodyPr spcFirstLastPara="1" wrap="square" lIns="0" tIns="32375" rIns="0" bIns="32375" anchor="ctr" anchorCtr="0">
            <a:spAutoFit/>
          </a:bodyPr>
          <a:lstStyle/>
          <a:p>
            <a:pPr marL="0" lvl="0" indent="0" algn="r" rtl="0">
              <a:spcBef>
                <a:spcPts val="0"/>
              </a:spcBef>
              <a:spcAft>
                <a:spcPts val="0"/>
              </a:spcAft>
              <a:buClr>
                <a:schemeClr val="dk1"/>
              </a:buClr>
              <a:buSzPts val="1100"/>
              <a:buFont typeface="Arial"/>
              <a:buNone/>
            </a:pPr>
            <a:r>
              <a:rPr lang="en" sz="1300" b="1">
                <a:solidFill>
                  <a:schemeClr val="dk1"/>
                </a:solidFill>
                <a:latin typeface="Calibri"/>
                <a:ea typeface="Calibri"/>
                <a:cs typeface="Calibri"/>
                <a:sym typeface="Calibri"/>
              </a:rPr>
              <a:t>ElasticNet – Elastic-Net Regression</a:t>
            </a:r>
            <a:endParaRPr sz="1300" b="1">
              <a:latin typeface="Calibri"/>
              <a:ea typeface="Calibri"/>
              <a:cs typeface="Calibri"/>
              <a:sym typeface="Calibri"/>
            </a:endParaRPr>
          </a:p>
        </p:txBody>
      </p:sp>
      <p:sp>
        <p:nvSpPr>
          <p:cNvPr id="604" name="Google Shape;604;p56"/>
          <p:cNvSpPr txBox="1"/>
          <p:nvPr/>
        </p:nvSpPr>
        <p:spPr>
          <a:xfrm>
            <a:off x="6284200" y="3137513"/>
            <a:ext cx="2195700" cy="465600"/>
          </a:xfrm>
          <a:prstGeom prst="rect">
            <a:avLst/>
          </a:prstGeom>
          <a:noFill/>
          <a:ln>
            <a:noFill/>
          </a:ln>
        </p:spPr>
        <p:txBody>
          <a:bodyPr spcFirstLastPara="1" wrap="square" lIns="0" tIns="32375" rIns="0" bIns="32375" anchor="ctr" anchorCtr="0">
            <a:spAutoFit/>
          </a:bodyPr>
          <a:lstStyle/>
          <a:p>
            <a:pPr marL="0" lvl="0" indent="0" algn="l" rtl="0">
              <a:spcBef>
                <a:spcPts val="0"/>
              </a:spcBef>
              <a:spcAft>
                <a:spcPts val="0"/>
              </a:spcAft>
              <a:buClr>
                <a:schemeClr val="dk1"/>
              </a:buClr>
              <a:buSzPts val="1100"/>
              <a:buFont typeface="Arial"/>
              <a:buNone/>
            </a:pPr>
            <a:r>
              <a:rPr lang="en" sz="1300" b="1">
                <a:solidFill>
                  <a:schemeClr val="dk1"/>
                </a:solidFill>
                <a:latin typeface="Calibri"/>
                <a:ea typeface="Calibri"/>
                <a:cs typeface="Calibri"/>
                <a:sym typeface="Calibri"/>
              </a:rPr>
              <a:t>LogRegCV – Logistic Regression with built-in Cross-Validation</a:t>
            </a:r>
            <a:endParaRPr sz="1300" b="1">
              <a:latin typeface="Calibri"/>
              <a:ea typeface="Calibri"/>
              <a:cs typeface="Calibri"/>
              <a:sym typeface="Calibri"/>
            </a:endParaRPr>
          </a:p>
        </p:txBody>
      </p:sp>
      <p:sp>
        <p:nvSpPr>
          <p:cNvPr id="605" name="Google Shape;605;p56"/>
          <p:cNvSpPr txBox="1"/>
          <p:nvPr/>
        </p:nvSpPr>
        <p:spPr>
          <a:xfrm>
            <a:off x="856772" y="3698488"/>
            <a:ext cx="1650300" cy="465600"/>
          </a:xfrm>
          <a:prstGeom prst="rect">
            <a:avLst/>
          </a:prstGeom>
          <a:noFill/>
          <a:ln>
            <a:noFill/>
          </a:ln>
        </p:spPr>
        <p:txBody>
          <a:bodyPr spcFirstLastPara="1" wrap="square" lIns="0" tIns="32375" rIns="0" bIns="32375" anchor="ctr" anchorCtr="0">
            <a:spAutoFit/>
          </a:bodyPr>
          <a:lstStyle/>
          <a:p>
            <a:pPr marL="0" lvl="0" indent="0" algn="r" rtl="0">
              <a:spcBef>
                <a:spcPts val="0"/>
              </a:spcBef>
              <a:spcAft>
                <a:spcPts val="0"/>
              </a:spcAft>
              <a:buClr>
                <a:schemeClr val="dk1"/>
              </a:buClr>
              <a:buSzPts val="1100"/>
              <a:buFont typeface="Arial"/>
              <a:buNone/>
            </a:pPr>
            <a:r>
              <a:rPr lang="en" sz="1300" b="1">
                <a:solidFill>
                  <a:schemeClr val="dk1"/>
                </a:solidFill>
                <a:latin typeface="Calibri"/>
                <a:ea typeface="Calibri"/>
                <a:cs typeface="Calibri"/>
                <a:sym typeface="Calibri"/>
              </a:rPr>
              <a:t>KNN – k-Nearest Neighbours</a:t>
            </a:r>
            <a:endParaRPr sz="1300" b="1">
              <a:latin typeface="Calibri"/>
              <a:ea typeface="Calibri"/>
              <a:cs typeface="Calibri"/>
              <a:sym typeface="Calibri"/>
            </a:endParaRPr>
          </a:p>
        </p:txBody>
      </p:sp>
      <p:sp>
        <p:nvSpPr>
          <p:cNvPr id="606" name="Google Shape;606;p56"/>
          <p:cNvSpPr txBox="1"/>
          <p:nvPr/>
        </p:nvSpPr>
        <p:spPr>
          <a:xfrm>
            <a:off x="6167375" y="3662296"/>
            <a:ext cx="1650300" cy="665700"/>
          </a:xfrm>
          <a:prstGeom prst="rect">
            <a:avLst/>
          </a:prstGeom>
          <a:noFill/>
          <a:ln>
            <a:noFill/>
          </a:ln>
        </p:spPr>
        <p:txBody>
          <a:bodyPr spcFirstLastPara="1" wrap="square" lIns="0" tIns="32375" rIns="0" bIns="32375" anchor="ctr" anchorCtr="0">
            <a:spAutoFit/>
          </a:bodyPr>
          <a:lstStyle/>
          <a:p>
            <a:pPr marL="0" lvl="0" indent="0" algn="l" rtl="0">
              <a:spcBef>
                <a:spcPts val="0"/>
              </a:spcBef>
              <a:spcAft>
                <a:spcPts val="0"/>
              </a:spcAft>
              <a:buClr>
                <a:schemeClr val="dk1"/>
              </a:buClr>
              <a:buSzPts val="1100"/>
              <a:buFont typeface="Arial"/>
              <a:buNone/>
            </a:pPr>
            <a:r>
              <a:rPr lang="en" sz="1300" b="1">
                <a:solidFill>
                  <a:schemeClr val="dk1"/>
                </a:solidFill>
                <a:latin typeface="Calibri"/>
                <a:ea typeface="Calibri"/>
                <a:cs typeface="Calibri"/>
                <a:sym typeface="Calibri"/>
              </a:rPr>
              <a:t>CatBoost – Categorical Boosting</a:t>
            </a:r>
            <a:endParaRPr sz="1300" b="1">
              <a:solidFill>
                <a:schemeClr val="dk1"/>
              </a:solidFill>
              <a:latin typeface="Calibri"/>
              <a:ea typeface="Calibri"/>
              <a:cs typeface="Calibri"/>
              <a:sym typeface="Calibri"/>
            </a:endParaRPr>
          </a:p>
          <a:p>
            <a:pPr marL="0" marR="0" lvl="0" indent="0" algn="l" rtl="0">
              <a:spcBef>
                <a:spcPts val="0"/>
              </a:spcBef>
              <a:spcAft>
                <a:spcPts val="0"/>
              </a:spcAft>
              <a:buNone/>
            </a:pPr>
            <a:endParaRPr sz="1300" b="1">
              <a:latin typeface="Calibri"/>
              <a:ea typeface="Calibri"/>
              <a:cs typeface="Calibri"/>
              <a:sym typeface="Calibri"/>
            </a:endParaRPr>
          </a:p>
        </p:txBody>
      </p:sp>
      <p:sp>
        <p:nvSpPr>
          <p:cNvPr id="607" name="Google Shape;607;p56"/>
          <p:cNvSpPr txBox="1"/>
          <p:nvPr/>
        </p:nvSpPr>
        <p:spPr>
          <a:xfrm>
            <a:off x="870597" y="1575646"/>
            <a:ext cx="1650300" cy="465600"/>
          </a:xfrm>
          <a:prstGeom prst="rect">
            <a:avLst/>
          </a:prstGeom>
          <a:noFill/>
          <a:ln>
            <a:noFill/>
          </a:ln>
        </p:spPr>
        <p:txBody>
          <a:bodyPr spcFirstLastPara="1" wrap="square" lIns="0" tIns="32375" rIns="0" bIns="32375" anchor="ctr" anchorCtr="0">
            <a:spAutoFit/>
          </a:bodyPr>
          <a:lstStyle/>
          <a:p>
            <a:pPr marL="0" lvl="0" indent="0" algn="r" rtl="0">
              <a:spcBef>
                <a:spcPts val="0"/>
              </a:spcBef>
              <a:spcAft>
                <a:spcPts val="0"/>
              </a:spcAft>
              <a:buClr>
                <a:schemeClr val="dk1"/>
              </a:buClr>
              <a:buSzPts val="1100"/>
              <a:buFont typeface="Arial"/>
              <a:buNone/>
            </a:pPr>
            <a:r>
              <a:rPr lang="en" sz="1300" b="1">
                <a:solidFill>
                  <a:schemeClr val="dk1"/>
                </a:solidFill>
                <a:latin typeface="Calibri"/>
                <a:ea typeface="Calibri"/>
                <a:cs typeface="Calibri"/>
                <a:sym typeface="Calibri"/>
              </a:rPr>
              <a:t>SVM – Support Vector Machine</a:t>
            </a:r>
            <a:endParaRPr sz="792" b="1">
              <a:latin typeface="Calibri"/>
              <a:ea typeface="Calibri"/>
              <a:cs typeface="Calibri"/>
              <a:sym typeface="Calibri"/>
            </a:endParaRPr>
          </a:p>
        </p:txBody>
      </p:sp>
      <p:sp>
        <p:nvSpPr>
          <p:cNvPr id="608" name="Google Shape;608;p56"/>
          <p:cNvSpPr txBox="1"/>
          <p:nvPr/>
        </p:nvSpPr>
        <p:spPr>
          <a:xfrm>
            <a:off x="6086822" y="1575646"/>
            <a:ext cx="1650300" cy="465600"/>
          </a:xfrm>
          <a:prstGeom prst="rect">
            <a:avLst/>
          </a:prstGeom>
          <a:noFill/>
          <a:ln>
            <a:noFill/>
          </a:ln>
        </p:spPr>
        <p:txBody>
          <a:bodyPr spcFirstLastPara="1" wrap="square" lIns="0" tIns="32375" rIns="0" bIns="32375" anchor="ctr" anchorCtr="0">
            <a:spAutoFit/>
          </a:bodyPr>
          <a:lstStyle/>
          <a:p>
            <a:pPr marL="0" lvl="0" indent="0" algn="l" rtl="0">
              <a:spcBef>
                <a:spcPts val="0"/>
              </a:spcBef>
              <a:spcAft>
                <a:spcPts val="0"/>
              </a:spcAft>
              <a:buClr>
                <a:schemeClr val="dk1"/>
              </a:buClr>
              <a:buSzPts val="1100"/>
              <a:buFont typeface="Arial"/>
              <a:buNone/>
            </a:pPr>
            <a:r>
              <a:rPr lang="en" sz="1300" b="1">
                <a:solidFill>
                  <a:schemeClr val="dk1"/>
                </a:solidFill>
                <a:latin typeface="Calibri"/>
                <a:ea typeface="Calibri"/>
                <a:cs typeface="Calibri"/>
                <a:sym typeface="Calibri"/>
              </a:rPr>
              <a:t>RFR – Random-Forest Regressor</a:t>
            </a:r>
            <a:endParaRPr sz="1300" b="1">
              <a:latin typeface="Calibri"/>
              <a:ea typeface="Calibri"/>
              <a:cs typeface="Calibri"/>
              <a:sym typeface="Calibri"/>
            </a:endParaRPr>
          </a:p>
        </p:txBody>
      </p:sp>
      <p:sp>
        <p:nvSpPr>
          <p:cNvPr id="609" name="Google Shape;609;p56"/>
          <p:cNvSpPr txBox="1"/>
          <p:nvPr/>
        </p:nvSpPr>
        <p:spPr>
          <a:xfrm>
            <a:off x="3504511" y="2718482"/>
            <a:ext cx="1634400" cy="373500"/>
          </a:xfrm>
          <a:prstGeom prst="rect">
            <a:avLst/>
          </a:prstGeom>
          <a:noFill/>
          <a:ln>
            <a:noFill/>
          </a:ln>
        </p:spPr>
        <p:txBody>
          <a:bodyPr spcFirstLastPara="1" wrap="square" lIns="0" tIns="32375" rIns="0" bIns="32375" anchor="b" anchorCtr="0">
            <a:spAutoFit/>
          </a:bodyPr>
          <a:lstStyle/>
          <a:p>
            <a:pPr marL="0" marR="0" lvl="0" indent="0" algn="ctr" rtl="0">
              <a:spcBef>
                <a:spcPts val="0"/>
              </a:spcBef>
              <a:spcAft>
                <a:spcPts val="0"/>
              </a:spcAft>
              <a:buNone/>
            </a:pPr>
            <a:r>
              <a:rPr lang="en" sz="2001" b="1">
                <a:solidFill>
                  <a:srgbClr val="000000"/>
                </a:solidFill>
                <a:latin typeface="Calibri"/>
                <a:ea typeface="Calibri"/>
                <a:cs typeface="Calibri"/>
                <a:sym typeface="Calibri"/>
              </a:rPr>
              <a:t>Used Models</a:t>
            </a:r>
            <a:endParaRPr sz="1292"/>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9"/>
          <p:cNvPicPr preferRelativeResize="0"/>
          <p:nvPr/>
        </p:nvPicPr>
        <p:blipFill rotWithShape="1">
          <a:blip r:embed="rId3">
            <a:alphaModFix/>
          </a:blip>
          <a:srcRect/>
          <a:stretch/>
        </p:blipFill>
        <p:spPr>
          <a:xfrm>
            <a:off x="0" y="10"/>
            <a:ext cx="9144001" cy="5143500"/>
          </a:xfrm>
          <a:prstGeom prst="rect">
            <a:avLst/>
          </a:prstGeom>
          <a:noFill/>
          <a:ln>
            <a:noFill/>
          </a:ln>
        </p:spPr>
      </p:pic>
      <p:sp>
        <p:nvSpPr>
          <p:cNvPr id="223" name="Google Shape;223;p39"/>
          <p:cNvSpPr/>
          <p:nvPr/>
        </p:nvSpPr>
        <p:spPr>
          <a:xfrm>
            <a:off x="1836472" y="4894559"/>
            <a:ext cx="138548" cy="25391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rgbClr val="C00000"/>
              </a:solidFill>
              <a:latin typeface="Calibri"/>
              <a:ea typeface="Calibri"/>
              <a:cs typeface="Calibri"/>
              <a:sym typeface="Calibri"/>
            </a:endParaRPr>
          </a:p>
        </p:txBody>
      </p:sp>
      <p:sp>
        <p:nvSpPr>
          <p:cNvPr id="224" name="Google Shape;224;p39"/>
          <p:cNvSpPr txBox="1"/>
          <p:nvPr/>
        </p:nvSpPr>
        <p:spPr>
          <a:xfrm>
            <a:off x="1387496" y="2213860"/>
            <a:ext cx="6369000" cy="807883"/>
          </a:xfrm>
          <a:prstGeom prst="rect">
            <a:avLst/>
          </a:prstGeom>
          <a:noFill/>
          <a:ln w="9525" cap="flat" cmpd="sng">
            <a:solidFill>
              <a:schemeClr val="accent1"/>
            </a:solidFill>
            <a:prstDash val="solid"/>
            <a:round/>
            <a:headEnd type="none" w="sm" len="sm"/>
            <a:tailEnd type="none" w="sm" len="sm"/>
          </a:ln>
        </p:spPr>
        <p:txBody>
          <a:bodyPr spcFirstLastPara="1" wrap="square" lIns="68575" tIns="34275" rIns="68575" bIns="34275" anchor="t" anchorCtr="0">
            <a:spAutoFit/>
          </a:bodyPr>
          <a:lstStyle/>
          <a:p>
            <a:pPr marL="0" marR="0" lvl="0" indent="0" algn="just" rtl="0">
              <a:spcBef>
                <a:spcPts val="0"/>
              </a:spcBef>
              <a:spcAft>
                <a:spcPts val="0"/>
              </a:spcAft>
              <a:buNone/>
            </a:pPr>
            <a:r>
              <a:rPr lang="en" sz="2100" b="1" dirty="0">
                <a:solidFill>
                  <a:srgbClr val="2E75B5"/>
                </a:solidFill>
                <a:latin typeface="Garamond"/>
                <a:ea typeface="Garamond"/>
                <a:cs typeface="Garamond"/>
                <a:sym typeface="Garamond"/>
              </a:rPr>
              <a:t>TITLE: </a:t>
            </a:r>
            <a:r>
              <a:rPr lang="en-US" sz="2400" dirty="0">
                <a:solidFill>
                  <a:schemeClr val="dk1"/>
                </a:solidFill>
                <a:latin typeface="Garamond"/>
                <a:ea typeface="Garamond"/>
                <a:cs typeface="Garamond"/>
                <a:sym typeface="Garamond"/>
              </a:rPr>
              <a:t>Leveraging Machine Learning in Materials Science: Challenges, Opportunities, and Solutions</a:t>
            </a:r>
            <a:endParaRPr sz="2400" dirty="0">
              <a:solidFill>
                <a:schemeClr val="dk1"/>
              </a:solidFill>
              <a:latin typeface="Garamond"/>
              <a:ea typeface="Garamond"/>
              <a:cs typeface="Garamond"/>
              <a:sym typeface="Garamond"/>
            </a:endParaRPr>
          </a:p>
        </p:txBody>
      </p:sp>
      <p:grpSp>
        <p:nvGrpSpPr>
          <p:cNvPr id="225" name="Google Shape;225;p39"/>
          <p:cNvGrpSpPr/>
          <p:nvPr/>
        </p:nvGrpSpPr>
        <p:grpSpPr>
          <a:xfrm rot="10800000">
            <a:off x="7756870" y="3221297"/>
            <a:ext cx="985392" cy="709123"/>
            <a:chOff x="8846914" y="4135657"/>
            <a:chExt cx="1313856" cy="945497"/>
          </a:xfrm>
        </p:grpSpPr>
        <p:grpSp>
          <p:nvGrpSpPr>
            <p:cNvPr id="226" name="Google Shape;226;p39"/>
            <p:cNvGrpSpPr/>
            <p:nvPr/>
          </p:nvGrpSpPr>
          <p:grpSpPr>
            <a:xfrm>
              <a:off x="8914121" y="4316942"/>
              <a:ext cx="728643" cy="442094"/>
              <a:chOff x="8914121" y="4316942"/>
              <a:chExt cx="1770893" cy="1159458"/>
            </a:xfrm>
          </p:grpSpPr>
          <p:sp>
            <p:nvSpPr>
              <p:cNvPr id="227" name="Google Shape;227;p39"/>
              <p:cNvSpPr/>
              <p:nvPr/>
            </p:nvSpPr>
            <p:spPr>
              <a:xfrm>
                <a:off x="9384850" y="4591818"/>
                <a:ext cx="793750" cy="52322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8" name="Google Shape;228;p39"/>
              <p:cNvSpPr/>
              <p:nvPr/>
            </p:nvSpPr>
            <p:spPr>
              <a:xfrm>
                <a:off x="9707871" y="4316942"/>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29" name="Google Shape;229;p39"/>
              <p:cNvSpPr/>
              <p:nvPr/>
            </p:nvSpPr>
            <p:spPr>
              <a:xfrm>
                <a:off x="8914121" y="4953180"/>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0" name="Google Shape;230;p39"/>
              <p:cNvSpPr/>
              <p:nvPr/>
            </p:nvSpPr>
            <p:spPr>
              <a:xfrm>
                <a:off x="9891264" y="4953180"/>
                <a:ext cx="793750" cy="52322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231" name="Google Shape;231;p39"/>
            <p:cNvGrpSpPr/>
            <p:nvPr/>
          </p:nvGrpSpPr>
          <p:grpSpPr>
            <a:xfrm>
              <a:off x="8846914" y="4639060"/>
              <a:ext cx="728643" cy="442094"/>
              <a:chOff x="8914121" y="4316942"/>
              <a:chExt cx="1770893" cy="1159458"/>
            </a:xfrm>
          </p:grpSpPr>
          <p:sp>
            <p:nvSpPr>
              <p:cNvPr id="232" name="Google Shape;232;p39"/>
              <p:cNvSpPr/>
              <p:nvPr/>
            </p:nvSpPr>
            <p:spPr>
              <a:xfrm>
                <a:off x="9384850" y="4591818"/>
                <a:ext cx="793750" cy="52322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3" name="Google Shape;233;p39"/>
              <p:cNvSpPr/>
              <p:nvPr/>
            </p:nvSpPr>
            <p:spPr>
              <a:xfrm>
                <a:off x="9707871" y="4316942"/>
                <a:ext cx="793800" cy="52320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4" name="Google Shape;234;p39"/>
              <p:cNvSpPr/>
              <p:nvPr/>
            </p:nvSpPr>
            <p:spPr>
              <a:xfrm>
                <a:off x="8914121" y="4953180"/>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5" name="Google Shape;235;p39"/>
              <p:cNvSpPr/>
              <p:nvPr/>
            </p:nvSpPr>
            <p:spPr>
              <a:xfrm>
                <a:off x="9891264" y="4953180"/>
                <a:ext cx="793750" cy="52322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236" name="Google Shape;236;p39"/>
            <p:cNvGrpSpPr/>
            <p:nvPr/>
          </p:nvGrpSpPr>
          <p:grpSpPr>
            <a:xfrm>
              <a:off x="9420317" y="4600966"/>
              <a:ext cx="728664" cy="422211"/>
              <a:chOff x="8914121" y="4369088"/>
              <a:chExt cx="1770944" cy="1107312"/>
            </a:xfrm>
          </p:grpSpPr>
          <p:sp>
            <p:nvSpPr>
              <p:cNvPr id="237" name="Google Shape;237;p39"/>
              <p:cNvSpPr/>
              <p:nvPr/>
            </p:nvSpPr>
            <p:spPr>
              <a:xfrm>
                <a:off x="9384850" y="4591818"/>
                <a:ext cx="793750" cy="52322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8" name="Google Shape;238;p39"/>
              <p:cNvSpPr/>
              <p:nvPr/>
            </p:nvSpPr>
            <p:spPr>
              <a:xfrm>
                <a:off x="9891265" y="4369088"/>
                <a:ext cx="793800" cy="52320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39" name="Google Shape;239;p39"/>
              <p:cNvSpPr/>
              <p:nvPr/>
            </p:nvSpPr>
            <p:spPr>
              <a:xfrm>
                <a:off x="8914121" y="4953180"/>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0" name="Google Shape;240;p39"/>
              <p:cNvSpPr/>
              <p:nvPr/>
            </p:nvSpPr>
            <p:spPr>
              <a:xfrm>
                <a:off x="9891264" y="4953180"/>
                <a:ext cx="793750" cy="52322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241" name="Google Shape;241;p39"/>
            <p:cNvGrpSpPr/>
            <p:nvPr/>
          </p:nvGrpSpPr>
          <p:grpSpPr>
            <a:xfrm>
              <a:off x="9432127" y="4135657"/>
              <a:ext cx="728643" cy="442094"/>
              <a:chOff x="8914121" y="4316942"/>
              <a:chExt cx="1770893" cy="1159458"/>
            </a:xfrm>
          </p:grpSpPr>
          <p:sp>
            <p:nvSpPr>
              <p:cNvPr id="242" name="Google Shape;242;p39"/>
              <p:cNvSpPr/>
              <p:nvPr/>
            </p:nvSpPr>
            <p:spPr>
              <a:xfrm>
                <a:off x="9384850" y="4591818"/>
                <a:ext cx="793750" cy="52322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3" name="Google Shape;243;p39"/>
              <p:cNvSpPr/>
              <p:nvPr/>
            </p:nvSpPr>
            <p:spPr>
              <a:xfrm>
                <a:off x="9707871" y="4316942"/>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4" name="Google Shape;244;p39"/>
              <p:cNvSpPr/>
              <p:nvPr/>
            </p:nvSpPr>
            <p:spPr>
              <a:xfrm>
                <a:off x="8914121" y="4953180"/>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5" name="Google Shape;245;p39"/>
              <p:cNvSpPr/>
              <p:nvPr/>
            </p:nvSpPr>
            <p:spPr>
              <a:xfrm>
                <a:off x="9891264" y="4953180"/>
                <a:ext cx="793750" cy="52322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grpSp>
        <p:nvGrpSpPr>
          <p:cNvPr id="246" name="Google Shape;246;p39"/>
          <p:cNvGrpSpPr/>
          <p:nvPr/>
        </p:nvGrpSpPr>
        <p:grpSpPr>
          <a:xfrm>
            <a:off x="401745" y="1544025"/>
            <a:ext cx="985392" cy="709123"/>
            <a:chOff x="8846914" y="4135657"/>
            <a:chExt cx="1313856" cy="945497"/>
          </a:xfrm>
        </p:grpSpPr>
        <p:grpSp>
          <p:nvGrpSpPr>
            <p:cNvPr id="247" name="Google Shape;247;p39"/>
            <p:cNvGrpSpPr/>
            <p:nvPr/>
          </p:nvGrpSpPr>
          <p:grpSpPr>
            <a:xfrm>
              <a:off x="8914121" y="4316942"/>
              <a:ext cx="728643" cy="442094"/>
              <a:chOff x="8914121" y="4316942"/>
              <a:chExt cx="1770893" cy="1159458"/>
            </a:xfrm>
          </p:grpSpPr>
          <p:sp>
            <p:nvSpPr>
              <p:cNvPr id="248" name="Google Shape;248;p39"/>
              <p:cNvSpPr/>
              <p:nvPr/>
            </p:nvSpPr>
            <p:spPr>
              <a:xfrm>
                <a:off x="9384850" y="4591818"/>
                <a:ext cx="793750" cy="52322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49" name="Google Shape;249;p39"/>
              <p:cNvSpPr/>
              <p:nvPr/>
            </p:nvSpPr>
            <p:spPr>
              <a:xfrm>
                <a:off x="9707871" y="4316942"/>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0" name="Google Shape;250;p39"/>
              <p:cNvSpPr/>
              <p:nvPr/>
            </p:nvSpPr>
            <p:spPr>
              <a:xfrm>
                <a:off x="8914121" y="4953180"/>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1" name="Google Shape;251;p39"/>
              <p:cNvSpPr/>
              <p:nvPr/>
            </p:nvSpPr>
            <p:spPr>
              <a:xfrm>
                <a:off x="9891264" y="4953180"/>
                <a:ext cx="793750" cy="52322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252" name="Google Shape;252;p39"/>
            <p:cNvGrpSpPr/>
            <p:nvPr/>
          </p:nvGrpSpPr>
          <p:grpSpPr>
            <a:xfrm>
              <a:off x="8846914" y="4639060"/>
              <a:ext cx="728643" cy="442094"/>
              <a:chOff x="8914121" y="4316942"/>
              <a:chExt cx="1770893" cy="1159458"/>
            </a:xfrm>
          </p:grpSpPr>
          <p:sp>
            <p:nvSpPr>
              <p:cNvPr id="253" name="Google Shape;253;p39"/>
              <p:cNvSpPr/>
              <p:nvPr/>
            </p:nvSpPr>
            <p:spPr>
              <a:xfrm>
                <a:off x="9384850" y="4591818"/>
                <a:ext cx="793750" cy="52322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4" name="Google Shape;254;p39"/>
              <p:cNvSpPr/>
              <p:nvPr/>
            </p:nvSpPr>
            <p:spPr>
              <a:xfrm>
                <a:off x="9707871" y="4316942"/>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5" name="Google Shape;255;p39"/>
              <p:cNvSpPr/>
              <p:nvPr/>
            </p:nvSpPr>
            <p:spPr>
              <a:xfrm>
                <a:off x="8914121" y="4953180"/>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6" name="Google Shape;256;p39"/>
              <p:cNvSpPr/>
              <p:nvPr/>
            </p:nvSpPr>
            <p:spPr>
              <a:xfrm>
                <a:off x="9891264" y="4953180"/>
                <a:ext cx="793750" cy="52322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257" name="Google Shape;257;p39"/>
            <p:cNvGrpSpPr/>
            <p:nvPr/>
          </p:nvGrpSpPr>
          <p:grpSpPr>
            <a:xfrm>
              <a:off x="9420317" y="4581083"/>
              <a:ext cx="728643" cy="442094"/>
              <a:chOff x="8914121" y="4316942"/>
              <a:chExt cx="1770893" cy="1159458"/>
            </a:xfrm>
          </p:grpSpPr>
          <p:sp>
            <p:nvSpPr>
              <p:cNvPr id="258" name="Google Shape;258;p39"/>
              <p:cNvSpPr/>
              <p:nvPr/>
            </p:nvSpPr>
            <p:spPr>
              <a:xfrm>
                <a:off x="9384850" y="4591818"/>
                <a:ext cx="793750" cy="52322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9" name="Google Shape;259;p39"/>
              <p:cNvSpPr/>
              <p:nvPr/>
            </p:nvSpPr>
            <p:spPr>
              <a:xfrm>
                <a:off x="9707871" y="4316942"/>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0" name="Google Shape;260;p39"/>
              <p:cNvSpPr/>
              <p:nvPr/>
            </p:nvSpPr>
            <p:spPr>
              <a:xfrm>
                <a:off x="8914121" y="4953180"/>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1" name="Google Shape;261;p39"/>
              <p:cNvSpPr/>
              <p:nvPr/>
            </p:nvSpPr>
            <p:spPr>
              <a:xfrm>
                <a:off x="9891264" y="4953180"/>
                <a:ext cx="793750" cy="52322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nvGrpSpPr>
            <p:cNvPr id="262" name="Google Shape;262;p39"/>
            <p:cNvGrpSpPr/>
            <p:nvPr/>
          </p:nvGrpSpPr>
          <p:grpSpPr>
            <a:xfrm>
              <a:off x="9432127" y="4135657"/>
              <a:ext cx="728643" cy="442094"/>
              <a:chOff x="8914121" y="4316942"/>
              <a:chExt cx="1770893" cy="1159458"/>
            </a:xfrm>
          </p:grpSpPr>
          <p:sp>
            <p:nvSpPr>
              <p:cNvPr id="263" name="Google Shape;263;p39"/>
              <p:cNvSpPr/>
              <p:nvPr/>
            </p:nvSpPr>
            <p:spPr>
              <a:xfrm>
                <a:off x="9384850" y="4591818"/>
                <a:ext cx="793750" cy="52322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4" name="Google Shape;264;p39"/>
              <p:cNvSpPr/>
              <p:nvPr/>
            </p:nvSpPr>
            <p:spPr>
              <a:xfrm>
                <a:off x="9707871" y="4316942"/>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5" name="Google Shape;265;p39"/>
              <p:cNvSpPr/>
              <p:nvPr/>
            </p:nvSpPr>
            <p:spPr>
              <a:xfrm>
                <a:off x="8914121" y="4953180"/>
                <a:ext cx="793750" cy="523220"/>
              </a:xfrm>
              <a:prstGeom prst="rect">
                <a:avLst/>
              </a:prstGeom>
              <a:solidFill>
                <a:srgbClr val="B3C6E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6" name="Google Shape;266;p39"/>
              <p:cNvSpPr/>
              <p:nvPr/>
            </p:nvSpPr>
            <p:spPr>
              <a:xfrm>
                <a:off x="9891264" y="4953180"/>
                <a:ext cx="793750" cy="523220"/>
              </a:xfrm>
              <a:prstGeom prst="rect">
                <a:avLst/>
              </a:prstGeom>
              <a:solidFill>
                <a:srgbClr val="2F549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grpSp>
      <p:sp>
        <p:nvSpPr>
          <p:cNvPr id="267" name="Google Shape;267;p39"/>
          <p:cNvSpPr txBox="1">
            <a:spLocks noGrp="1"/>
          </p:cNvSpPr>
          <p:nvPr>
            <p:ph type="sldNum" idx="12"/>
          </p:nvPr>
        </p:nvSpPr>
        <p:spPr>
          <a:xfrm>
            <a:off x="7007950" y="4620638"/>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3"/>
        <p:cNvGrpSpPr/>
        <p:nvPr/>
      </p:nvGrpSpPr>
      <p:grpSpPr>
        <a:xfrm>
          <a:off x="0" y="0"/>
          <a:ext cx="0" cy="0"/>
          <a:chOff x="0" y="0"/>
          <a:chExt cx="0" cy="0"/>
        </a:xfrm>
      </p:grpSpPr>
      <p:sp>
        <p:nvSpPr>
          <p:cNvPr id="614" name="Google Shape;614;p57"/>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615" name="Google Shape;615;p57"/>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20</a:t>
            </a:fld>
            <a:endParaRPr/>
          </a:p>
        </p:txBody>
      </p:sp>
      <p:sp>
        <p:nvSpPr>
          <p:cNvPr id="616" name="Google Shape;616;p57"/>
          <p:cNvSpPr txBox="1"/>
          <p:nvPr/>
        </p:nvSpPr>
        <p:spPr>
          <a:xfrm>
            <a:off x="2208600" y="828750"/>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Calibri"/>
                <a:ea typeface="Calibri"/>
                <a:cs typeface="Calibri"/>
                <a:sym typeface="Calibri"/>
              </a:rPr>
              <a:t>OQMD</a:t>
            </a:r>
            <a:endParaRPr sz="2300" b="1"/>
          </a:p>
        </p:txBody>
      </p:sp>
      <p:pic>
        <p:nvPicPr>
          <p:cNvPr id="617" name="Google Shape;617;p57" title="confusion_matrix.png"/>
          <p:cNvPicPr preferRelativeResize="0"/>
          <p:nvPr/>
        </p:nvPicPr>
        <p:blipFill>
          <a:blip r:embed="rId4">
            <a:alphaModFix/>
          </a:blip>
          <a:stretch>
            <a:fillRect/>
          </a:stretch>
        </p:blipFill>
        <p:spPr>
          <a:xfrm>
            <a:off x="2354813" y="1167750"/>
            <a:ext cx="4434375" cy="3547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1"/>
        <p:cNvGrpSpPr/>
        <p:nvPr/>
      </p:nvGrpSpPr>
      <p:grpSpPr>
        <a:xfrm>
          <a:off x="0" y="0"/>
          <a:ext cx="0" cy="0"/>
          <a:chOff x="0" y="0"/>
          <a:chExt cx="0" cy="0"/>
        </a:xfrm>
      </p:grpSpPr>
      <p:sp>
        <p:nvSpPr>
          <p:cNvPr id="622" name="Google Shape;622;p58"/>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623" name="Google Shape;623;p58"/>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21</a:t>
            </a:fld>
            <a:endParaRPr/>
          </a:p>
        </p:txBody>
      </p:sp>
      <p:sp>
        <p:nvSpPr>
          <p:cNvPr id="624" name="Google Shape;624;p58"/>
          <p:cNvSpPr txBox="1"/>
          <p:nvPr/>
        </p:nvSpPr>
        <p:spPr>
          <a:xfrm>
            <a:off x="2208600" y="931075"/>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Calibri"/>
                <a:ea typeface="Calibri"/>
                <a:cs typeface="Calibri"/>
                <a:sym typeface="Calibri"/>
              </a:rPr>
              <a:t>For Bandgap Energy</a:t>
            </a:r>
            <a:endParaRPr sz="2300" b="1"/>
          </a:p>
        </p:txBody>
      </p:sp>
      <p:pic>
        <p:nvPicPr>
          <p:cNvPr id="625" name="Google Shape;625;p58" title="MAE_Eg.png"/>
          <p:cNvPicPr preferRelativeResize="0"/>
          <p:nvPr/>
        </p:nvPicPr>
        <p:blipFill>
          <a:blip r:embed="rId4">
            <a:alphaModFix/>
          </a:blip>
          <a:stretch>
            <a:fillRect/>
          </a:stretch>
        </p:blipFill>
        <p:spPr>
          <a:xfrm>
            <a:off x="162150" y="1487800"/>
            <a:ext cx="4198902" cy="2999501"/>
          </a:xfrm>
          <a:prstGeom prst="rect">
            <a:avLst/>
          </a:prstGeom>
          <a:noFill/>
          <a:ln>
            <a:noFill/>
          </a:ln>
        </p:spPr>
      </p:pic>
      <p:pic>
        <p:nvPicPr>
          <p:cNvPr id="626" name="Google Shape;626;p58" title="RMSE_Eg.png"/>
          <p:cNvPicPr preferRelativeResize="0"/>
          <p:nvPr/>
        </p:nvPicPr>
        <p:blipFill>
          <a:blip r:embed="rId5">
            <a:alphaModFix/>
          </a:blip>
          <a:stretch>
            <a:fillRect/>
          </a:stretch>
        </p:blipFill>
        <p:spPr>
          <a:xfrm>
            <a:off x="4481950" y="1487800"/>
            <a:ext cx="4309187" cy="30782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0"/>
        <p:cNvGrpSpPr/>
        <p:nvPr/>
      </p:nvGrpSpPr>
      <p:grpSpPr>
        <a:xfrm>
          <a:off x="0" y="0"/>
          <a:ext cx="0" cy="0"/>
          <a:chOff x="0" y="0"/>
          <a:chExt cx="0" cy="0"/>
        </a:xfrm>
      </p:grpSpPr>
      <p:sp>
        <p:nvSpPr>
          <p:cNvPr id="631" name="Google Shape;631;p59"/>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632" name="Google Shape;632;p59"/>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22</a:t>
            </a:fld>
            <a:endParaRPr/>
          </a:p>
        </p:txBody>
      </p:sp>
      <p:sp>
        <p:nvSpPr>
          <p:cNvPr id="633" name="Google Shape;633;p59"/>
          <p:cNvSpPr txBox="1"/>
          <p:nvPr/>
        </p:nvSpPr>
        <p:spPr>
          <a:xfrm>
            <a:off x="2208600" y="931075"/>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Calibri"/>
                <a:ea typeface="Calibri"/>
                <a:cs typeface="Calibri"/>
                <a:sym typeface="Calibri"/>
              </a:rPr>
              <a:t>For Bandgap Energy</a:t>
            </a:r>
            <a:endParaRPr sz="1700" b="1">
              <a:solidFill>
                <a:schemeClr val="dk1"/>
              </a:solidFill>
              <a:latin typeface="Calibri"/>
              <a:ea typeface="Calibri"/>
              <a:cs typeface="Calibri"/>
              <a:sym typeface="Calibri"/>
            </a:endParaRPr>
          </a:p>
        </p:txBody>
      </p:sp>
      <p:pic>
        <p:nvPicPr>
          <p:cNvPr id="634" name="Google Shape;634;p59" title="R2_Eg.png"/>
          <p:cNvPicPr preferRelativeResize="0"/>
          <p:nvPr/>
        </p:nvPicPr>
        <p:blipFill>
          <a:blip r:embed="rId4">
            <a:alphaModFix/>
          </a:blip>
          <a:stretch>
            <a:fillRect/>
          </a:stretch>
        </p:blipFill>
        <p:spPr>
          <a:xfrm>
            <a:off x="0" y="1517950"/>
            <a:ext cx="4530156" cy="3236127"/>
          </a:xfrm>
          <a:prstGeom prst="rect">
            <a:avLst/>
          </a:prstGeom>
          <a:noFill/>
          <a:ln>
            <a:noFill/>
          </a:ln>
        </p:spPr>
      </p:pic>
      <p:pic>
        <p:nvPicPr>
          <p:cNvPr id="635" name="Google Shape;635;p59" title="MAPE_Eg.png"/>
          <p:cNvPicPr preferRelativeResize="0"/>
          <p:nvPr/>
        </p:nvPicPr>
        <p:blipFill>
          <a:blip r:embed="rId5">
            <a:alphaModFix/>
          </a:blip>
          <a:stretch>
            <a:fillRect/>
          </a:stretch>
        </p:blipFill>
        <p:spPr>
          <a:xfrm>
            <a:off x="4482650" y="1517950"/>
            <a:ext cx="4475827" cy="31973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9"/>
        <p:cNvGrpSpPr/>
        <p:nvPr/>
      </p:nvGrpSpPr>
      <p:grpSpPr>
        <a:xfrm>
          <a:off x="0" y="0"/>
          <a:ext cx="0" cy="0"/>
          <a:chOff x="0" y="0"/>
          <a:chExt cx="0" cy="0"/>
        </a:xfrm>
      </p:grpSpPr>
      <p:sp>
        <p:nvSpPr>
          <p:cNvPr id="640" name="Google Shape;640;p60"/>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641" name="Google Shape;641;p60"/>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23</a:t>
            </a:fld>
            <a:endParaRPr/>
          </a:p>
        </p:txBody>
      </p:sp>
      <p:sp>
        <p:nvSpPr>
          <p:cNvPr id="642" name="Google Shape;642;p60"/>
          <p:cNvSpPr txBox="1"/>
          <p:nvPr/>
        </p:nvSpPr>
        <p:spPr>
          <a:xfrm>
            <a:off x="2208600" y="931075"/>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Calibri"/>
                <a:ea typeface="Calibri"/>
                <a:cs typeface="Calibri"/>
                <a:sym typeface="Calibri"/>
              </a:rPr>
              <a:t>For Bandgap Energy</a:t>
            </a:r>
            <a:endParaRPr sz="1700" b="1">
              <a:solidFill>
                <a:schemeClr val="dk1"/>
              </a:solidFill>
              <a:latin typeface="Calibri"/>
              <a:ea typeface="Calibri"/>
              <a:cs typeface="Calibri"/>
              <a:sym typeface="Calibri"/>
            </a:endParaRPr>
          </a:p>
        </p:txBody>
      </p:sp>
      <p:pic>
        <p:nvPicPr>
          <p:cNvPr id="643" name="Google Shape;643;p60" title="MedAE_Eg.png"/>
          <p:cNvPicPr preferRelativeResize="0"/>
          <p:nvPr/>
        </p:nvPicPr>
        <p:blipFill>
          <a:blip r:embed="rId4">
            <a:alphaModFix/>
          </a:blip>
          <a:stretch>
            <a:fillRect/>
          </a:stretch>
        </p:blipFill>
        <p:spPr>
          <a:xfrm>
            <a:off x="70775" y="1543300"/>
            <a:ext cx="4427494" cy="3162776"/>
          </a:xfrm>
          <a:prstGeom prst="rect">
            <a:avLst/>
          </a:prstGeom>
          <a:noFill/>
          <a:ln>
            <a:noFill/>
          </a:ln>
        </p:spPr>
      </p:pic>
      <p:pic>
        <p:nvPicPr>
          <p:cNvPr id="644" name="Google Shape;644;p60" title="MSLE_Eg.png"/>
          <p:cNvPicPr preferRelativeResize="0"/>
          <p:nvPr/>
        </p:nvPicPr>
        <p:blipFill>
          <a:blip r:embed="rId5">
            <a:alphaModFix/>
          </a:blip>
          <a:stretch>
            <a:fillRect/>
          </a:stretch>
        </p:blipFill>
        <p:spPr>
          <a:xfrm>
            <a:off x="4526350" y="1505050"/>
            <a:ext cx="4480998" cy="32010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8"/>
        <p:cNvGrpSpPr/>
        <p:nvPr/>
      </p:nvGrpSpPr>
      <p:grpSpPr>
        <a:xfrm>
          <a:off x="0" y="0"/>
          <a:ext cx="0" cy="0"/>
          <a:chOff x="0" y="0"/>
          <a:chExt cx="0" cy="0"/>
        </a:xfrm>
      </p:grpSpPr>
      <p:sp>
        <p:nvSpPr>
          <p:cNvPr id="649" name="Google Shape;649;p61"/>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650" name="Google Shape;650;p61"/>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24</a:t>
            </a:fld>
            <a:endParaRPr/>
          </a:p>
        </p:txBody>
      </p:sp>
      <p:sp>
        <p:nvSpPr>
          <p:cNvPr id="651" name="Google Shape;651;p61"/>
          <p:cNvSpPr txBox="1"/>
          <p:nvPr/>
        </p:nvSpPr>
        <p:spPr>
          <a:xfrm>
            <a:off x="2208600" y="931075"/>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Calibri"/>
                <a:ea typeface="Calibri"/>
                <a:cs typeface="Calibri"/>
                <a:sym typeface="Calibri"/>
              </a:rPr>
              <a:t>For Bandgap Energy</a:t>
            </a:r>
            <a:endParaRPr sz="1700" b="1">
              <a:solidFill>
                <a:schemeClr val="dk1"/>
              </a:solidFill>
              <a:latin typeface="Calibri"/>
              <a:ea typeface="Calibri"/>
              <a:cs typeface="Calibri"/>
              <a:sym typeface="Calibri"/>
            </a:endParaRPr>
          </a:p>
        </p:txBody>
      </p:sp>
      <p:pic>
        <p:nvPicPr>
          <p:cNvPr id="652" name="Google Shape;652;p61" title="RMSLE_Eg.png"/>
          <p:cNvPicPr preferRelativeResize="0"/>
          <p:nvPr/>
        </p:nvPicPr>
        <p:blipFill>
          <a:blip r:embed="rId4">
            <a:alphaModFix/>
          </a:blip>
          <a:stretch>
            <a:fillRect/>
          </a:stretch>
        </p:blipFill>
        <p:spPr>
          <a:xfrm>
            <a:off x="152400" y="1529875"/>
            <a:ext cx="4309207" cy="3078298"/>
          </a:xfrm>
          <a:prstGeom prst="rect">
            <a:avLst/>
          </a:prstGeom>
          <a:noFill/>
          <a:ln>
            <a:noFill/>
          </a:ln>
        </p:spPr>
      </p:pic>
      <p:pic>
        <p:nvPicPr>
          <p:cNvPr id="653" name="Google Shape;653;p61" title="MaxE_Eg.png"/>
          <p:cNvPicPr preferRelativeResize="0"/>
          <p:nvPr/>
        </p:nvPicPr>
        <p:blipFill>
          <a:blip r:embed="rId5">
            <a:alphaModFix/>
          </a:blip>
          <a:stretch>
            <a:fillRect/>
          </a:stretch>
        </p:blipFill>
        <p:spPr>
          <a:xfrm>
            <a:off x="4620625" y="1529875"/>
            <a:ext cx="4370975" cy="31224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7"/>
        <p:cNvGrpSpPr/>
        <p:nvPr/>
      </p:nvGrpSpPr>
      <p:grpSpPr>
        <a:xfrm>
          <a:off x="0" y="0"/>
          <a:ext cx="0" cy="0"/>
          <a:chOff x="0" y="0"/>
          <a:chExt cx="0" cy="0"/>
        </a:xfrm>
      </p:grpSpPr>
      <p:sp>
        <p:nvSpPr>
          <p:cNvPr id="658" name="Google Shape;658;p62"/>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659" name="Google Shape;659;p62"/>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25</a:t>
            </a:fld>
            <a:endParaRPr/>
          </a:p>
        </p:txBody>
      </p:sp>
      <p:sp>
        <p:nvSpPr>
          <p:cNvPr id="660" name="Google Shape;660;p62"/>
          <p:cNvSpPr txBox="1"/>
          <p:nvPr/>
        </p:nvSpPr>
        <p:spPr>
          <a:xfrm>
            <a:off x="2208600" y="852450"/>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Calibri"/>
                <a:ea typeface="Calibri"/>
                <a:cs typeface="Calibri"/>
                <a:sym typeface="Calibri"/>
              </a:rPr>
              <a:t>For Bandgap Energy</a:t>
            </a:r>
            <a:endParaRPr sz="1700" b="1">
              <a:solidFill>
                <a:schemeClr val="dk1"/>
              </a:solidFill>
              <a:latin typeface="Calibri"/>
              <a:ea typeface="Calibri"/>
              <a:cs typeface="Calibri"/>
              <a:sym typeface="Calibri"/>
            </a:endParaRPr>
          </a:p>
        </p:txBody>
      </p:sp>
      <p:pic>
        <p:nvPicPr>
          <p:cNvPr id="661" name="Google Shape;661;p62" title="ExplVar_Eg.png"/>
          <p:cNvPicPr preferRelativeResize="0"/>
          <p:nvPr/>
        </p:nvPicPr>
        <p:blipFill>
          <a:blip r:embed="rId4">
            <a:alphaModFix/>
          </a:blip>
          <a:stretch>
            <a:fillRect/>
          </a:stretch>
        </p:blipFill>
        <p:spPr>
          <a:xfrm>
            <a:off x="1789725" y="1298850"/>
            <a:ext cx="5021425" cy="3587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sp>
        <p:nvSpPr>
          <p:cNvPr id="666" name="Google Shape;666;p63"/>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667" name="Google Shape;667;p63"/>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26</a:t>
            </a:fld>
            <a:endParaRPr/>
          </a:p>
        </p:txBody>
      </p:sp>
      <p:sp>
        <p:nvSpPr>
          <p:cNvPr id="668" name="Google Shape;668;p63"/>
          <p:cNvSpPr txBox="1"/>
          <p:nvPr/>
        </p:nvSpPr>
        <p:spPr>
          <a:xfrm>
            <a:off x="2208600" y="828750"/>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Calibri"/>
                <a:ea typeface="Calibri"/>
                <a:cs typeface="Calibri"/>
                <a:sym typeface="Calibri"/>
              </a:rPr>
              <a:t>For Formation Energy</a:t>
            </a:r>
            <a:endParaRPr sz="2300" b="1"/>
          </a:p>
        </p:txBody>
      </p:sp>
      <p:pic>
        <p:nvPicPr>
          <p:cNvPr id="669" name="Google Shape;669;p63" title="MAE_Ef.png"/>
          <p:cNvPicPr preferRelativeResize="0"/>
          <p:nvPr/>
        </p:nvPicPr>
        <p:blipFill>
          <a:blip r:embed="rId4">
            <a:alphaModFix/>
          </a:blip>
          <a:stretch>
            <a:fillRect/>
          </a:stretch>
        </p:blipFill>
        <p:spPr>
          <a:xfrm>
            <a:off x="211475" y="1373333"/>
            <a:ext cx="4325325" cy="3089816"/>
          </a:xfrm>
          <a:prstGeom prst="rect">
            <a:avLst/>
          </a:prstGeom>
          <a:noFill/>
          <a:ln>
            <a:noFill/>
          </a:ln>
        </p:spPr>
      </p:pic>
      <p:pic>
        <p:nvPicPr>
          <p:cNvPr id="670" name="Google Shape;670;p63" title="RMSE_Ef.png"/>
          <p:cNvPicPr preferRelativeResize="0"/>
          <p:nvPr/>
        </p:nvPicPr>
        <p:blipFill>
          <a:blip r:embed="rId5">
            <a:alphaModFix/>
          </a:blip>
          <a:stretch>
            <a:fillRect/>
          </a:stretch>
        </p:blipFill>
        <p:spPr>
          <a:xfrm>
            <a:off x="4536811" y="1353450"/>
            <a:ext cx="4385966" cy="31331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4"/>
        <p:cNvGrpSpPr/>
        <p:nvPr/>
      </p:nvGrpSpPr>
      <p:grpSpPr>
        <a:xfrm>
          <a:off x="0" y="0"/>
          <a:ext cx="0" cy="0"/>
          <a:chOff x="0" y="0"/>
          <a:chExt cx="0" cy="0"/>
        </a:xfrm>
      </p:grpSpPr>
      <p:sp>
        <p:nvSpPr>
          <p:cNvPr id="675" name="Google Shape;675;p64"/>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676" name="Google Shape;676;p64"/>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27</a:t>
            </a:fld>
            <a:endParaRPr/>
          </a:p>
        </p:txBody>
      </p:sp>
      <p:sp>
        <p:nvSpPr>
          <p:cNvPr id="677" name="Google Shape;677;p64"/>
          <p:cNvSpPr txBox="1"/>
          <p:nvPr/>
        </p:nvSpPr>
        <p:spPr>
          <a:xfrm>
            <a:off x="2208600" y="963050"/>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Calibri"/>
                <a:ea typeface="Calibri"/>
                <a:cs typeface="Calibri"/>
                <a:sym typeface="Calibri"/>
              </a:rPr>
              <a:t>For Formation Energy</a:t>
            </a:r>
            <a:endParaRPr sz="1700" b="1">
              <a:solidFill>
                <a:schemeClr val="dk1"/>
              </a:solidFill>
              <a:latin typeface="Calibri"/>
              <a:ea typeface="Calibri"/>
              <a:cs typeface="Calibri"/>
              <a:sym typeface="Calibri"/>
            </a:endParaRPr>
          </a:p>
        </p:txBody>
      </p:sp>
      <p:pic>
        <p:nvPicPr>
          <p:cNvPr id="678" name="Google Shape;678;p64" title="R2_Ef.png"/>
          <p:cNvPicPr preferRelativeResize="0"/>
          <p:nvPr/>
        </p:nvPicPr>
        <p:blipFill>
          <a:blip r:embed="rId4">
            <a:alphaModFix/>
          </a:blip>
          <a:stretch>
            <a:fillRect/>
          </a:stretch>
        </p:blipFill>
        <p:spPr>
          <a:xfrm>
            <a:off x="0" y="1561850"/>
            <a:ext cx="4476273" cy="3197650"/>
          </a:xfrm>
          <a:prstGeom prst="rect">
            <a:avLst/>
          </a:prstGeom>
          <a:noFill/>
          <a:ln>
            <a:noFill/>
          </a:ln>
        </p:spPr>
      </p:pic>
      <p:pic>
        <p:nvPicPr>
          <p:cNvPr id="679" name="Google Shape;679;p64" title="MAPE_Ef.png"/>
          <p:cNvPicPr preferRelativeResize="0"/>
          <p:nvPr/>
        </p:nvPicPr>
        <p:blipFill>
          <a:blip r:embed="rId5">
            <a:alphaModFix/>
          </a:blip>
          <a:stretch>
            <a:fillRect/>
          </a:stretch>
        </p:blipFill>
        <p:spPr>
          <a:xfrm>
            <a:off x="4515299" y="1561850"/>
            <a:ext cx="4476303" cy="3197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3"/>
        <p:cNvGrpSpPr/>
        <p:nvPr/>
      </p:nvGrpSpPr>
      <p:grpSpPr>
        <a:xfrm>
          <a:off x="0" y="0"/>
          <a:ext cx="0" cy="0"/>
          <a:chOff x="0" y="0"/>
          <a:chExt cx="0" cy="0"/>
        </a:xfrm>
      </p:grpSpPr>
      <p:sp>
        <p:nvSpPr>
          <p:cNvPr id="684" name="Google Shape;684;p65"/>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685" name="Google Shape;685;p65"/>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28</a:t>
            </a:fld>
            <a:endParaRPr/>
          </a:p>
        </p:txBody>
      </p:sp>
      <p:sp>
        <p:nvSpPr>
          <p:cNvPr id="686" name="Google Shape;686;p65"/>
          <p:cNvSpPr txBox="1"/>
          <p:nvPr/>
        </p:nvSpPr>
        <p:spPr>
          <a:xfrm>
            <a:off x="2208600" y="963050"/>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Calibri"/>
                <a:ea typeface="Calibri"/>
                <a:cs typeface="Calibri"/>
                <a:sym typeface="Calibri"/>
              </a:rPr>
              <a:t>For Formation Energy</a:t>
            </a:r>
            <a:endParaRPr sz="1700" b="1">
              <a:solidFill>
                <a:schemeClr val="dk1"/>
              </a:solidFill>
              <a:latin typeface="Calibri"/>
              <a:ea typeface="Calibri"/>
              <a:cs typeface="Calibri"/>
              <a:sym typeface="Calibri"/>
            </a:endParaRPr>
          </a:p>
        </p:txBody>
      </p:sp>
      <p:pic>
        <p:nvPicPr>
          <p:cNvPr id="687" name="Google Shape;687;p65" title="MedAE_Ef.png"/>
          <p:cNvPicPr preferRelativeResize="0"/>
          <p:nvPr/>
        </p:nvPicPr>
        <p:blipFill>
          <a:blip r:embed="rId4">
            <a:alphaModFix/>
          </a:blip>
          <a:stretch>
            <a:fillRect/>
          </a:stretch>
        </p:blipFill>
        <p:spPr>
          <a:xfrm>
            <a:off x="0" y="1553200"/>
            <a:ext cx="4544589" cy="3246448"/>
          </a:xfrm>
          <a:prstGeom prst="rect">
            <a:avLst/>
          </a:prstGeom>
          <a:noFill/>
          <a:ln>
            <a:noFill/>
          </a:ln>
        </p:spPr>
      </p:pic>
      <p:pic>
        <p:nvPicPr>
          <p:cNvPr id="688" name="Google Shape;688;p65" title="MaxE_Ef.png"/>
          <p:cNvPicPr preferRelativeResize="0"/>
          <p:nvPr/>
        </p:nvPicPr>
        <p:blipFill>
          <a:blip r:embed="rId5">
            <a:alphaModFix/>
          </a:blip>
          <a:stretch>
            <a:fillRect/>
          </a:stretch>
        </p:blipFill>
        <p:spPr>
          <a:xfrm>
            <a:off x="4502725" y="1553200"/>
            <a:ext cx="4488873" cy="3206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2"/>
        <p:cNvGrpSpPr/>
        <p:nvPr/>
      </p:nvGrpSpPr>
      <p:grpSpPr>
        <a:xfrm>
          <a:off x="0" y="0"/>
          <a:ext cx="0" cy="0"/>
          <a:chOff x="0" y="0"/>
          <a:chExt cx="0" cy="0"/>
        </a:xfrm>
      </p:grpSpPr>
      <p:sp>
        <p:nvSpPr>
          <p:cNvPr id="693" name="Google Shape;693;p66"/>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694" name="Google Shape;694;p66"/>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29</a:t>
            </a:fld>
            <a:endParaRPr/>
          </a:p>
        </p:txBody>
      </p:sp>
      <p:sp>
        <p:nvSpPr>
          <p:cNvPr id="695" name="Google Shape;695;p66"/>
          <p:cNvSpPr txBox="1"/>
          <p:nvPr/>
        </p:nvSpPr>
        <p:spPr>
          <a:xfrm>
            <a:off x="2208600" y="963050"/>
            <a:ext cx="4726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b="1">
                <a:solidFill>
                  <a:schemeClr val="dk1"/>
                </a:solidFill>
                <a:latin typeface="Calibri"/>
                <a:ea typeface="Calibri"/>
                <a:cs typeface="Calibri"/>
                <a:sym typeface="Calibri"/>
              </a:rPr>
              <a:t>For Formation Energy</a:t>
            </a:r>
            <a:endParaRPr sz="1700" b="1">
              <a:solidFill>
                <a:schemeClr val="dk1"/>
              </a:solidFill>
              <a:latin typeface="Calibri"/>
              <a:ea typeface="Calibri"/>
              <a:cs typeface="Calibri"/>
              <a:sym typeface="Calibri"/>
            </a:endParaRPr>
          </a:p>
        </p:txBody>
      </p:sp>
      <p:pic>
        <p:nvPicPr>
          <p:cNvPr id="696" name="Google Shape;696;p66" title="ExplVar_Ef.png"/>
          <p:cNvPicPr preferRelativeResize="0"/>
          <p:nvPr/>
        </p:nvPicPr>
        <p:blipFill>
          <a:blip r:embed="rId4">
            <a:alphaModFix/>
          </a:blip>
          <a:stretch>
            <a:fillRect/>
          </a:stretch>
        </p:blipFill>
        <p:spPr>
          <a:xfrm>
            <a:off x="2171750" y="1467375"/>
            <a:ext cx="4800481" cy="3429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1"/>
        <p:cNvGrpSpPr/>
        <p:nvPr/>
      </p:nvGrpSpPr>
      <p:grpSpPr>
        <a:xfrm>
          <a:off x="0" y="0"/>
          <a:ext cx="0" cy="0"/>
          <a:chOff x="0" y="0"/>
          <a:chExt cx="0" cy="0"/>
        </a:xfrm>
      </p:grpSpPr>
      <p:grpSp>
        <p:nvGrpSpPr>
          <p:cNvPr id="272" name="Google Shape;272;p40"/>
          <p:cNvGrpSpPr/>
          <p:nvPr/>
        </p:nvGrpSpPr>
        <p:grpSpPr>
          <a:xfrm>
            <a:off x="2800379" y="1353275"/>
            <a:ext cx="3543253" cy="370847"/>
            <a:chOff x="6707124" y="1410006"/>
            <a:chExt cx="4873800" cy="577913"/>
          </a:xfrm>
        </p:grpSpPr>
        <p:grpSp>
          <p:nvGrpSpPr>
            <p:cNvPr id="273" name="Google Shape;273;p40"/>
            <p:cNvGrpSpPr/>
            <p:nvPr/>
          </p:nvGrpSpPr>
          <p:grpSpPr>
            <a:xfrm>
              <a:off x="6707124" y="1410006"/>
              <a:ext cx="4873800" cy="0"/>
              <a:chOff x="6707124" y="561442"/>
              <a:chExt cx="4873800" cy="0"/>
            </a:xfrm>
          </p:grpSpPr>
          <p:cxnSp>
            <p:nvCxnSpPr>
              <p:cNvPr id="274" name="Google Shape;274;p40"/>
              <p:cNvCxnSpPr/>
              <p:nvPr/>
            </p:nvCxnSpPr>
            <p:spPr>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275" name="Google Shape;275;p40"/>
              <p:cNvCxnSpPr/>
              <p:nvPr/>
            </p:nvCxnSpPr>
            <p:spPr>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276" name="Google Shape;276;p40"/>
            <p:cNvSpPr txBox="1"/>
            <p:nvPr/>
          </p:nvSpPr>
          <p:spPr>
            <a:xfrm>
              <a:off x="6885786" y="1464719"/>
              <a:ext cx="631200" cy="5232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 sz="2100" b="1">
                  <a:solidFill>
                    <a:srgbClr val="000000"/>
                  </a:solidFill>
                  <a:latin typeface="Calibri"/>
                  <a:ea typeface="Calibri"/>
                  <a:cs typeface="Calibri"/>
                  <a:sym typeface="Calibri"/>
                </a:rPr>
                <a:t>02</a:t>
              </a:r>
              <a:endParaRPr sz="2100"/>
            </a:p>
          </p:txBody>
        </p:sp>
        <p:sp>
          <p:nvSpPr>
            <p:cNvPr id="277" name="Google Shape;277;p40"/>
            <p:cNvSpPr/>
            <p:nvPr/>
          </p:nvSpPr>
          <p:spPr>
            <a:xfrm>
              <a:off x="7695590" y="1548878"/>
              <a:ext cx="3885300" cy="354900"/>
            </a:xfrm>
            <a:prstGeom prst="roundRect">
              <a:avLst>
                <a:gd name="adj" fmla="val 9439"/>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b="1" dirty="0">
                  <a:latin typeface="Calibri"/>
                  <a:ea typeface="Calibri"/>
                  <a:cs typeface="Calibri"/>
                  <a:sym typeface="Calibri"/>
                </a:rPr>
                <a:t>CHALLENGES AND SOLUTIONS</a:t>
              </a:r>
              <a:endParaRPr dirty="0"/>
            </a:p>
          </p:txBody>
        </p:sp>
      </p:grpSp>
      <p:sp>
        <p:nvSpPr>
          <p:cNvPr id="278" name="Google Shape;278;p40"/>
          <p:cNvSpPr txBox="1"/>
          <p:nvPr/>
        </p:nvSpPr>
        <p:spPr>
          <a:xfrm>
            <a:off x="78650" y="350350"/>
            <a:ext cx="1848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OUTLINE</a:t>
            </a:r>
            <a:endParaRPr sz="1100">
              <a:solidFill>
                <a:schemeClr val="dk1"/>
              </a:solidFill>
            </a:endParaRPr>
          </a:p>
        </p:txBody>
      </p:sp>
      <p:grpSp>
        <p:nvGrpSpPr>
          <p:cNvPr id="279" name="Google Shape;279;p40"/>
          <p:cNvGrpSpPr/>
          <p:nvPr/>
        </p:nvGrpSpPr>
        <p:grpSpPr>
          <a:xfrm>
            <a:off x="2800379" y="904483"/>
            <a:ext cx="3543253" cy="402713"/>
            <a:chOff x="6707124" y="1410006"/>
            <a:chExt cx="4873800" cy="627571"/>
          </a:xfrm>
        </p:grpSpPr>
        <p:grpSp>
          <p:nvGrpSpPr>
            <p:cNvPr id="280" name="Google Shape;280;p40"/>
            <p:cNvGrpSpPr/>
            <p:nvPr/>
          </p:nvGrpSpPr>
          <p:grpSpPr>
            <a:xfrm>
              <a:off x="6707124" y="1410006"/>
              <a:ext cx="4873800" cy="0"/>
              <a:chOff x="6707124" y="561442"/>
              <a:chExt cx="4873800" cy="0"/>
            </a:xfrm>
          </p:grpSpPr>
          <p:cxnSp>
            <p:nvCxnSpPr>
              <p:cNvPr id="281" name="Google Shape;281;p40"/>
              <p:cNvCxnSpPr/>
              <p:nvPr/>
            </p:nvCxnSpPr>
            <p:spPr>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282" name="Google Shape;282;p40"/>
              <p:cNvCxnSpPr/>
              <p:nvPr/>
            </p:nvCxnSpPr>
            <p:spPr>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283" name="Google Shape;283;p40"/>
            <p:cNvSpPr txBox="1"/>
            <p:nvPr/>
          </p:nvSpPr>
          <p:spPr>
            <a:xfrm>
              <a:off x="6874991" y="1415077"/>
              <a:ext cx="652800" cy="6225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 sz="2100" b="1">
                  <a:solidFill>
                    <a:srgbClr val="000000"/>
                  </a:solidFill>
                  <a:latin typeface="Calibri"/>
                  <a:ea typeface="Calibri"/>
                  <a:cs typeface="Calibri"/>
                  <a:sym typeface="Calibri"/>
                </a:rPr>
                <a:t>01</a:t>
              </a:r>
              <a:endParaRPr sz="700"/>
            </a:p>
          </p:txBody>
        </p:sp>
        <p:sp>
          <p:nvSpPr>
            <p:cNvPr id="284" name="Google Shape;284;p40"/>
            <p:cNvSpPr/>
            <p:nvPr/>
          </p:nvSpPr>
          <p:spPr>
            <a:xfrm>
              <a:off x="7695590" y="1548878"/>
              <a:ext cx="3885300" cy="354900"/>
            </a:xfrm>
            <a:prstGeom prst="roundRect">
              <a:avLst>
                <a:gd name="adj" fmla="val 9439"/>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b="1">
                  <a:latin typeface="Calibri"/>
                  <a:ea typeface="Calibri"/>
                  <a:cs typeface="Calibri"/>
                  <a:sym typeface="Calibri"/>
                </a:rPr>
                <a:t>MOTIVATION</a:t>
              </a:r>
              <a:endParaRPr/>
            </a:p>
          </p:txBody>
        </p:sp>
      </p:grpSp>
      <p:grpSp>
        <p:nvGrpSpPr>
          <p:cNvPr id="285" name="Google Shape;285;p40"/>
          <p:cNvGrpSpPr/>
          <p:nvPr/>
        </p:nvGrpSpPr>
        <p:grpSpPr>
          <a:xfrm>
            <a:off x="2800379" y="2275471"/>
            <a:ext cx="3543253" cy="370847"/>
            <a:chOff x="6707124" y="1410006"/>
            <a:chExt cx="4873800" cy="577913"/>
          </a:xfrm>
        </p:grpSpPr>
        <p:grpSp>
          <p:nvGrpSpPr>
            <p:cNvPr id="286" name="Google Shape;286;p40"/>
            <p:cNvGrpSpPr/>
            <p:nvPr/>
          </p:nvGrpSpPr>
          <p:grpSpPr>
            <a:xfrm>
              <a:off x="6707124" y="1410006"/>
              <a:ext cx="4873800" cy="0"/>
              <a:chOff x="6707124" y="561442"/>
              <a:chExt cx="4873800" cy="0"/>
            </a:xfrm>
          </p:grpSpPr>
          <p:cxnSp>
            <p:nvCxnSpPr>
              <p:cNvPr id="287" name="Google Shape;287;p40"/>
              <p:cNvCxnSpPr/>
              <p:nvPr/>
            </p:nvCxnSpPr>
            <p:spPr>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288" name="Google Shape;288;p40"/>
              <p:cNvCxnSpPr/>
              <p:nvPr/>
            </p:nvCxnSpPr>
            <p:spPr>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289" name="Google Shape;289;p40"/>
            <p:cNvSpPr txBox="1"/>
            <p:nvPr/>
          </p:nvSpPr>
          <p:spPr>
            <a:xfrm>
              <a:off x="6885786" y="1464719"/>
              <a:ext cx="631200" cy="5232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 sz="2100" b="1">
                  <a:solidFill>
                    <a:srgbClr val="000000"/>
                  </a:solidFill>
                  <a:latin typeface="Calibri"/>
                  <a:ea typeface="Calibri"/>
                  <a:cs typeface="Calibri"/>
                  <a:sym typeface="Calibri"/>
                </a:rPr>
                <a:t>0</a:t>
              </a:r>
              <a:r>
                <a:rPr lang="en" sz="2100" b="1">
                  <a:latin typeface="Calibri"/>
                  <a:ea typeface="Calibri"/>
                  <a:cs typeface="Calibri"/>
                  <a:sym typeface="Calibri"/>
                </a:rPr>
                <a:t>4</a:t>
              </a:r>
              <a:endParaRPr sz="2100"/>
            </a:p>
          </p:txBody>
        </p:sp>
        <p:sp>
          <p:nvSpPr>
            <p:cNvPr id="290" name="Google Shape;290;p40"/>
            <p:cNvSpPr/>
            <p:nvPr/>
          </p:nvSpPr>
          <p:spPr>
            <a:xfrm>
              <a:off x="7695590" y="1548878"/>
              <a:ext cx="3885300" cy="354900"/>
            </a:xfrm>
            <a:prstGeom prst="roundRect">
              <a:avLst>
                <a:gd name="adj" fmla="val 9439"/>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b="1">
                  <a:latin typeface="Calibri"/>
                  <a:ea typeface="Calibri"/>
                  <a:cs typeface="Calibri"/>
                  <a:sym typeface="Calibri"/>
                </a:rPr>
                <a:t>DATASET AND PREPROCESSING</a:t>
              </a:r>
              <a:endParaRPr/>
            </a:p>
          </p:txBody>
        </p:sp>
      </p:grpSp>
      <p:grpSp>
        <p:nvGrpSpPr>
          <p:cNvPr id="291" name="Google Shape;291;p40"/>
          <p:cNvGrpSpPr/>
          <p:nvPr/>
        </p:nvGrpSpPr>
        <p:grpSpPr>
          <a:xfrm>
            <a:off x="2800379" y="1818987"/>
            <a:ext cx="3543253" cy="402713"/>
            <a:chOff x="6707124" y="1410006"/>
            <a:chExt cx="4873800" cy="627571"/>
          </a:xfrm>
        </p:grpSpPr>
        <p:grpSp>
          <p:nvGrpSpPr>
            <p:cNvPr id="292" name="Google Shape;292;p40"/>
            <p:cNvGrpSpPr/>
            <p:nvPr/>
          </p:nvGrpSpPr>
          <p:grpSpPr>
            <a:xfrm>
              <a:off x="6707124" y="1410006"/>
              <a:ext cx="4873800" cy="0"/>
              <a:chOff x="6707124" y="561442"/>
              <a:chExt cx="4873800" cy="0"/>
            </a:xfrm>
          </p:grpSpPr>
          <p:cxnSp>
            <p:nvCxnSpPr>
              <p:cNvPr id="293" name="Google Shape;293;p40"/>
              <p:cNvCxnSpPr/>
              <p:nvPr/>
            </p:nvCxnSpPr>
            <p:spPr>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294" name="Google Shape;294;p40"/>
              <p:cNvCxnSpPr/>
              <p:nvPr/>
            </p:nvCxnSpPr>
            <p:spPr>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295" name="Google Shape;295;p40"/>
            <p:cNvSpPr txBox="1"/>
            <p:nvPr/>
          </p:nvSpPr>
          <p:spPr>
            <a:xfrm>
              <a:off x="6874991" y="1415077"/>
              <a:ext cx="652800" cy="6225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 sz="2100" b="1">
                  <a:solidFill>
                    <a:srgbClr val="000000"/>
                  </a:solidFill>
                  <a:latin typeface="Calibri"/>
                  <a:ea typeface="Calibri"/>
                  <a:cs typeface="Calibri"/>
                  <a:sym typeface="Calibri"/>
                </a:rPr>
                <a:t>0</a:t>
              </a:r>
              <a:r>
                <a:rPr lang="en" sz="2100" b="1">
                  <a:latin typeface="Calibri"/>
                  <a:ea typeface="Calibri"/>
                  <a:cs typeface="Calibri"/>
                  <a:sym typeface="Calibri"/>
                </a:rPr>
                <a:t>3</a:t>
              </a:r>
              <a:endParaRPr sz="700"/>
            </a:p>
          </p:txBody>
        </p:sp>
        <p:sp>
          <p:nvSpPr>
            <p:cNvPr id="296" name="Google Shape;296;p40"/>
            <p:cNvSpPr/>
            <p:nvPr/>
          </p:nvSpPr>
          <p:spPr>
            <a:xfrm>
              <a:off x="7695590" y="1548878"/>
              <a:ext cx="3885300" cy="354900"/>
            </a:xfrm>
            <a:prstGeom prst="roundRect">
              <a:avLst>
                <a:gd name="adj" fmla="val 9439"/>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b="1">
                  <a:latin typeface="Calibri"/>
                  <a:ea typeface="Calibri"/>
                  <a:cs typeface="Calibri"/>
                  <a:sym typeface="Calibri"/>
                </a:rPr>
                <a:t>LITERATURE REVIEW</a:t>
              </a:r>
              <a:endParaRPr/>
            </a:p>
          </p:txBody>
        </p:sp>
      </p:grpSp>
      <p:grpSp>
        <p:nvGrpSpPr>
          <p:cNvPr id="297" name="Google Shape;297;p40"/>
          <p:cNvGrpSpPr/>
          <p:nvPr/>
        </p:nvGrpSpPr>
        <p:grpSpPr>
          <a:xfrm>
            <a:off x="2800379" y="3148875"/>
            <a:ext cx="3543253" cy="370847"/>
            <a:chOff x="6707124" y="1410006"/>
            <a:chExt cx="4873800" cy="577913"/>
          </a:xfrm>
        </p:grpSpPr>
        <p:grpSp>
          <p:nvGrpSpPr>
            <p:cNvPr id="298" name="Google Shape;298;p40"/>
            <p:cNvGrpSpPr/>
            <p:nvPr/>
          </p:nvGrpSpPr>
          <p:grpSpPr>
            <a:xfrm>
              <a:off x="6707124" y="1410006"/>
              <a:ext cx="4873800" cy="0"/>
              <a:chOff x="6707124" y="561442"/>
              <a:chExt cx="4873800" cy="0"/>
            </a:xfrm>
          </p:grpSpPr>
          <p:cxnSp>
            <p:nvCxnSpPr>
              <p:cNvPr id="299" name="Google Shape;299;p40"/>
              <p:cNvCxnSpPr/>
              <p:nvPr/>
            </p:nvCxnSpPr>
            <p:spPr>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300" name="Google Shape;300;p40"/>
              <p:cNvCxnSpPr/>
              <p:nvPr/>
            </p:nvCxnSpPr>
            <p:spPr>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301" name="Google Shape;301;p40"/>
            <p:cNvSpPr txBox="1"/>
            <p:nvPr/>
          </p:nvSpPr>
          <p:spPr>
            <a:xfrm>
              <a:off x="6885786" y="1464719"/>
              <a:ext cx="631200" cy="5232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 sz="2100" b="1">
                  <a:solidFill>
                    <a:srgbClr val="000000"/>
                  </a:solidFill>
                  <a:latin typeface="Calibri"/>
                  <a:ea typeface="Calibri"/>
                  <a:cs typeface="Calibri"/>
                  <a:sym typeface="Calibri"/>
                </a:rPr>
                <a:t>0</a:t>
              </a:r>
              <a:r>
                <a:rPr lang="en" sz="2100" b="1">
                  <a:latin typeface="Calibri"/>
                  <a:ea typeface="Calibri"/>
                  <a:cs typeface="Calibri"/>
                  <a:sym typeface="Calibri"/>
                </a:rPr>
                <a:t>6</a:t>
              </a:r>
              <a:endParaRPr sz="2100"/>
            </a:p>
          </p:txBody>
        </p:sp>
        <p:sp>
          <p:nvSpPr>
            <p:cNvPr id="302" name="Google Shape;302;p40"/>
            <p:cNvSpPr/>
            <p:nvPr/>
          </p:nvSpPr>
          <p:spPr>
            <a:xfrm>
              <a:off x="7695590" y="1548878"/>
              <a:ext cx="3885300" cy="354900"/>
            </a:xfrm>
            <a:prstGeom prst="roundRect">
              <a:avLst>
                <a:gd name="adj" fmla="val 9439"/>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b="1">
                  <a:latin typeface="Calibri"/>
                  <a:ea typeface="Calibri"/>
                  <a:cs typeface="Calibri"/>
                  <a:sym typeface="Calibri"/>
                </a:rPr>
                <a:t>ONGOING WORK AND RESULTS</a:t>
              </a:r>
              <a:endParaRPr/>
            </a:p>
          </p:txBody>
        </p:sp>
      </p:grpSp>
      <p:grpSp>
        <p:nvGrpSpPr>
          <p:cNvPr id="303" name="Google Shape;303;p40"/>
          <p:cNvGrpSpPr/>
          <p:nvPr/>
        </p:nvGrpSpPr>
        <p:grpSpPr>
          <a:xfrm>
            <a:off x="2800379" y="2700083"/>
            <a:ext cx="3543253" cy="402713"/>
            <a:chOff x="6707124" y="1410006"/>
            <a:chExt cx="4873800" cy="627571"/>
          </a:xfrm>
        </p:grpSpPr>
        <p:grpSp>
          <p:nvGrpSpPr>
            <p:cNvPr id="304" name="Google Shape;304;p40"/>
            <p:cNvGrpSpPr/>
            <p:nvPr/>
          </p:nvGrpSpPr>
          <p:grpSpPr>
            <a:xfrm>
              <a:off x="6707124" y="1410006"/>
              <a:ext cx="4873800" cy="0"/>
              <a:chOff x="6707124" y="561442"/>
              <a:chExt cx="4873800" cy="0"/>
            </a:xfrm>
          </p:grpSpPr>
          <p:cxnSp>
            <p:nvCxnSpPr>
              <p:cNvPr id="305" name="Google Shape;305;p40"/>
              <p:cNvCxnSpPr/>
              <p:nvPr/>
            </p:nvCxnSpPr>
            <p:spPr>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306" name="Google Shape;306;p40"/>
              <p:cNvCxnSpPr/>
              <p:nvPr/>
            </p:nvCxnSpPr>
            <p:spPr>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307" name="Google Shape;307;p40"/>
            <p:cNvSpPr txBox="1"/>
            <p:nvPr/>
          </p:nvSpPr>
          <p:spPr>
            <a:xfrm>
              <a:off x="6874991" y="1415077"/>
              <a:ext cx="652800" cy="6225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 sz="2100" b="1">
                  <a:solidFill>
                    <a:srgbClr val="000000"/>
                  </a:solidFill>
                  <a:latin typeface="Calibri"/>
                  <a:ea typeface="Calibri"/>
                  <a:cs typeface="Calibri"/>
                  <a:sym typeface="Calibri"/>
                </a:rPr>
                <a:t>0</a:t>
              </a:r>
              <a:r>
                <a:rPr lang="en" sz="2100" b="1">
                  <a:latin typeface="Calibri"/>
                  <a:ea typeface="Calibri"/>
                  <a:cs typeface="Calibri"/>
                  <a:sym typeface="Calibri"/>
                </a:rPr>
                <a:t>5</a:t>
              </a:r>
              <a:endParaRPr sz="700"/>
            </a:p>
          </p:txBody>
        </p:sp>
        <p:sp>
          <p:nvSpPr>
            <p:cNvPr id="308" name="Google Shape;308;p40"/>
            <p:cNvSpPr/>
            <p:nvPr/>
          </p:nvSpPr>
          <p:spPr>
            <a:xfrm>
              <a:off x="7695590" y="1548878"/>
              <a:ext cx="3885300" cy="354900"/>
            </a:xfrm>
            <a:prstGeom prst="roundRect">
              <a:avLst>
                <a:gd name="adj" fmla="val 9439"/>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b="1">
                  <a:latin typeface="Calibri"/>
                  <a:ea typeface="Calibri"/>
                  <a:cs typeface="Calibri"/>
                  <a:sym typeface="Calibri"/>
                </a:rPr>
                <a:t>PREVIOUS WORK</a:t>
              </a:r>
              <a:endParaRPr/>
            </a:p>
          </p:txBody>
        </p:sp>
      </p:grpSp>
      <p:grpSp>
        <p:nvGrpSpPr>
          <p:cNvPr id="309" name="Google Shape;309;p40"/>
          <p:cNvGrpSpPr/>
          <p:nvPr/>
        </p:nvGrpSpPr>
        <p:grpSpPr>
          <a:xfrm>
            <a:off x="2800379" y="3565794"/>
            <a:ext cx="3543253" cy="402713"/>
            <a:chOff x="6707124" y="1410006"/>
            <a:chExt cx="4873800" cy="627571"/>
          </a:xfrm>
        </p:grpSpPr>
        <p:grpSp>
          <p:nvGrpSpPr>
            <p:cNvPr id="310" name="Google Shape;310;p40"/>
            <p:cNvGrpSpPr/>
            <p:nvPr/>
          </p:nvGrpSpPr>
          <p:grpSpPr>
            <a:xfrm>
              <a:off x="6707124" y="1410006"/>
              <a:ext cx="4873800" cy="0"/>
              <a:chOff x="6707124" y="561442"/>
              <a:chExt cx="4873800" cy="0"/>
            </a:xfrm>
          </p:grpSpPr>
          <p:cxnSp>
            <p:nvCxnSpPr>
              <p:cNvPr id="311" name="Google Shape;311;p40"/>
              <p:cNvCxnSpPr/>
              <p:nvPr/>
            </p:nvCxnSpPr>
            <p:spPr>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312" name="Google Shape;312;p40"/>
              <p:cNvCxnSpPr/>
              <p:nvPr/>
            </p:nvCxnSpPr>
            <p:spPr>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313" name="Google Shape;313;p40"/>
            <p:cNvSpPr txBox="1"/>
            <p:nvPr/>
          </p:nvSpPr>
          <p:spPr>
            <a:xfrm>
              <a:off x="6874991" y="1415077"/>
              <a:ext cx="652800" cy="6225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 sz="2100" b="1">
                  <a:solidFill>
                    <a:srgbClr val="000000"/>
                  </a:solidFill>
                  <a:latin typeface="Calibri"/>
                  <a:ea typeface="Calibri"/>
                  <a:cs typeface="Calibri"/>
                  <a:sym typeface="Calibri"/>
                </a:rPr>
                <a:t>0</a:t>
              </a:r>
              <a:r>
                <a:rPr lang="en" sz="2100" b="1">
                  <a:latin typeface="Calibri"/>
                  <a:ea typeface="Calibri"/>
                  <a:cs typeface="Calibri"/>
                  <a:sym typeface="Calibri"/>
                </a:rPr>
                <a:t>7</a:t>
              </a:r>
              <a:endParaRPr sz="700"/>
            </a:p>
          </p:txBody>
        </p:sp>
        <p:sp>
          <p:nvSpPr>
            <p:cNvPr id="314" name="Google Shape;314;p40"/>
            <p:cNvSpPr/>
            <p:nvPr/>
          </p:nvSpPr>
          <p:spPr>
            <a:xfrm>
              <a:off x="7695590" y="1548878"/>
              <a:ext cx="3885300" cy="354900"/>
            </a:xfrm>
            <a:prstGeom prst="roundRect">
              <a:avLst>
                <a:gd name="adj" fmla="val 9439"/>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latin typeface="Calibri"/>
                  <a:ea typeface="Calibri"/>
                  <a:cs typeface="Calibri"/>
                  <a:sym typeface="Calibri"/>
                </a:rPr>
                <a:t>APPLICATION</a:t>
              </a:r>
              <a:endParaRPr>
                <a:solidFill>
                  <a:schemeClr val="dk1"/>
                </a:solidFill>
              </a:endParaRPr>
            </a:p>
          </p:txBody>
        </p:sp>
      </p:grpSp>
      <p:sp>
        <p:nvSpPr>
          <p:cNvPr id="315" name="Google Shape;315;p40"/>
          <p:cNvSpPr txBox="1">
            <a:spLocks noGrp="1"/>
          </p:cNvSpPr>
          <p:nvPr>
            <p:ph type="sldNum" idx="12"/>
          </p:nvPr>
        </p:nvSpPr>
        <p:spPr>
          <a:xfrm>
            <a:off x="8503908" y="4568842"/>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3</a:t>
            </a:fld>
            <a:endParaRPr/>
          </a:p>
        </p:txBody>
      </p:sp>
      <p:grpSp>
        <p:nvGrpSpPr>
          <p:cNvPr id="316" name="Google Shape;316;p40"/>
          <p:cNvGrpSpPr/>
          <p:nvPr/>
        </p:nvGrpSpPr>
        <p:grpSpPr>
          <a:xfrm>
            <a:off x="2800379" y="3968490"/>
            <a:ext cx="3543253" cy="402713"/>
            <a:chOff x="6707124" y="1410006"/>
            <a:chExt cx="4873800" cy="627571"/>
          </a:xfrm>
        </p:grpSpPr>
        <p:grpSp>
          <p:nvGrpSpPr>
            <p:cNvPr id="317" name="Google Shape;317;p40"/>
            <p:cNvGrpSpPr/>
            <p:nvPr/>
          </p:nvGrpSpPr>
          <p:grpSpPr>
            <a:xfrm>
              <a:off x="6707124" y="1410006"/>
              <a:ext cx="4873800" cy="0"/>
              <a:chOff x="6707124" y="561442"/>
              <a:chExt cx="4873800" cy="0"/>
            </a:xfrm>
          </p:grpSpPr>
          <p:cxnSp>
            <p:nvCxnSpPr>
              <p:cNvPr id="318" name="Google Shape;318;p40"/>
              <p:cNvCxnSpPr/>
              <p:nvPr/>
            </p:nvCxnSpPr>
            <p:spPr>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319" name="Google Shape;319;p40"/>
              <p:cNvCxnSpPr/>
              <p:nvPr/>
            </p:nvCxnSpPr>
            <p:spPr>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320" name="Google Shape;320;p40"/>
            <p:cNvSpPr txBox="1"/>
            <p:nvPr/>
          </p:nvSpPr>
          <p:spPr>
            <a:xfrm>
              <a:off x="6874991" y="1415077"/>
              <a:ext cx="652800" cy="6225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 sz="2100" b="1">
                  <a:solidFill>
                    <a:srgbClr val="000000"/>
                  </a:solidFill>
                  <a:latin typeface="Calibri"/>
                  <a:ea typeface="Calibri"/>
                  <a:cs typeface="Calibri"/>
                  <a:sym typeface="Calibri"/>
                </a:rPr>
                <a:t>0</a:t>
              </a:r>
              <a:r>
                <a:rPr lang="en" sz="2100" b="1">
                  <a:latin typeface="Calibri"/>
                  <a:ea typeface="Calibri"/>
                  <a:cs typeface="Calibri"/>
                  <a:sym typeface="Calibri"/>
                </a:rPr>
                <a:t>8</a:t>
              </a:r>
              <a:endParaRPr sz="700"/>
            </a:p>
          </p:txBody>
        </p:sp>
        <p:sp>
          <p:nvSpPr>
            <p:cNvPr id="321" name="Google Shape;321;p40"/>
            <p:cNvSpPr/>
            <p:nvPr/>
          </p:nvSpPr>
          <p:spPr>
            <a:xfrm>
              <a:off x="7695590" y="1548878"/>
              <a:ext cx="3885300" cy="354900"/>
            </a:xfrm>
            <a:prstGeom prst="roundRect">
              <a:avLst>
                <a:gd name="adj" fmla="val 9439"/>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latin typeface="Calibri"/>
                  <a:ea typeface="Calibri"/>
                  <a:cs typeface="Calibri"/>
                  <a:sym typeface="Calibri"/>
                </a:rPr>
                <a:t>LIMITATIONS AND FUTURE SCOPES</a:t>
              </a:r>
              <a:endParaRPr>
                <a:solidFill>
                  <a:schemeClr val="dk1"/>
                </a:solidFill>
              </a:endParaRPr>
            </a:p>
            <a:p>
              <a:pPr marL="0" marR="0" lvl="0" indent="0" algn="l" rtl="0">
                <a:spcBef>
                  <a:spcPts val="0"/>
                </a:spcBef>
                <a:spcAft>
                  <a:spcPts val="0"/>
                </a:spcAft>
                <a:buNone/>
              </a:pPr>
              <a:endParaRPr/>
            </a:p>
          </p:txBody>
        </p:sp>
      </p:grpSp>
      <p:grpSp>
        <p:nvGrpSpPr>
          <p:cNvPr id="322" name="Google Shape;322;p40"/>
          <p:cNvGrpSpPr/>
          <p:nvPr/>
        </p:nvGrpSpPr>
        <p:grpSpPr>
          <a:xfrm>
            <a:off x="2800379" y="4371186"/>
            <a:ext cx="3543253" cy="402713"/>
            <a:chOff x="6707124" y="1410006"/>
            <a:chExt cx="4873800" cy="627571"/>
          </a:xfrm>
        </p:grpSpPr>
        <p:grpSp>
          <p:nvGrpSpPr>
            <p:cNvPr id="323" name="Google Shape;323;p40"/>
            <p:cNvGrpSpPr/>
            <p:nvPr/>
          </p:nvGrpSpPr>
          <p:grpSpPr>
            <a:xfrm>
              <a:off x="6707124" y="1410006"/>
              <a:ext cx="4873800" cy="0"/>
              <a:chOff x="6707124" y="561442"/>
              <a:chExt cx="4873800" cy="0"/>
            </a:xfrm>
          </p:grpSpPr>
          <p:cxnSp>
            <p:nvCxnSpPr>
              <p:cNvPr id="324" name="Google Shape;324;p40"/>
              <p:cNvCxnSpPr/>
              <p:nvPr/>
            </p:nvCxnSpPr>
            <p:spPr>
              <a:xfrm>
                <a:off x="6707124" y="561442"/>
                <a:ext cx="4873800" cy="0"/>
              </a:xfrm>
              <a:prstGeom prst="straightConnector1">
                <a:avLst/>
              </a:prstGeom>
              <a:noFill/>
              <a:ln w="9525" cap="flat" cmpd="sng">
                <a:solidFill>
                  <a:srgbClr val="168DA5"/>
                </a:solidFill>
                <a:prstDash val="solid"/>
                <a:miter lim="800000"/>
                <a:headEnd type="none" w="sm" len="sm"/>
                <a:tailEnd type="none" w="sm" len="sm"/>
              </a:ln>
            </p:spPr>
          </p:cxnSp>
          <p:cxnSp>
            <p:nvCxnSpPr>
              <p:cNvPr id="325" name="Google Shape;325;p40"/>
              <p:cNvCxnSpPr/>
              <p:nvPr/>
            </p:nvCxnSpPr>
            <p:spPr>
              <a:xfrm>
                <a:off x="6707124" y="561442"/>
                <a:ext cx="988500" cy="0"/>
              </a:xfrm>
              <a:prstGeom prst="straightConnector1">
                <a:avLst/>
              </a:prstGeom>
              <a:noFill/>
              <a:ln w="53975" cap="flat" cmpd="sng">
                <a:solidFill>
                  <a:schemeClr val="accent1"/>
                </a:solidFill>
                <a:prstDash val="solid"/>
                <a:miter lim="800000"/>
                <a:headEnd type="none" w="sm" len="sm"/>
                <a:tailEnd type="none" w="sm" len="sm"/>
              </a:ln>
            </p:spPr>
          </p:cxnSp>
        </p:grpSp>
        <p:sp>
          <p:nvSpPr>
            <p:cNvPr id="326" name="Google Shape;326;p40"/>
            <p:cNvSpPr txBox="1"/>
            <p:nvPr/>
          </p:nvSpPr>
          <p:spPr>
            <a:xfrm>
              <a:off x="6874991" y="1415077"/>
              <a:ext cx="652800" cy="6225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 sz="2100" b="1">
                  <a:solidFill>
                    <a:srgbClr val="000000"/>
                  </a:solidFill>
                  <a:latin typeface="Calibri"/>
                  <a:ea typeface="Calibri"/>
                  <a:cs typeface="Calibri"/>
                  <a:sym typeface="Calibri"/>
                </a:rPr>
                <a:t>0</a:t>
              </a:r>
              <a:r>
                <a:rPr lang="en" sz="2100" b="1">
                  <a:latin typeface="Calibri"/>
                  <a:ea typeface="Calibri"/>
                  <a:cs typeface="Calibri"/>
                  <a:sym typeface="Calibri"/>
                </a:rPr>
                <a:t>9</a:t>
              </a:r>
              <a:endParaRPr sz="700"/>
            </a:p>
          </p:txBody>
        </p:sp>
        <p:sp>
          <p:nvSpPr>
            <p:cNvPr id="327" name="Google Shape;327;p40"/>
            <p:cNvSpPr/>
            <p:nvPr/>
          </p:nvSpPr>
          <p:spPr>
            <a:xfrm>
              <a:off x="7695590" y="1548878"/>
              <a:ext cx="3885300" cy="354900"/>
            </a:xfrm>
            <a:prstGeom prst="roundRect">
              <a:avLst>
                <a:gd name="adj" fmla="val 9439"/>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 b="1">
                  <a:solidFill>
                    <a:schemeClr val="dk1"/>
                  </a:solidFill>
                  <a:latin typeface="Calibri"/>
                  <a:ea typeface="Calibri"/>
                  <a:cs typeface="Calibri"/>
                  <a:sym typeface="Calibri"/>
                </a:rPr>
                <a:t>OBE JUSTIFICATION</a:t>
              </a:r>
              <a:endParaRPr>
                <a:solidFill>
                  <a:schemeClr val="dk1"/>
                </a:solidFill>
              </a:endParaRPr>
            </a:p>
            <a:p>
              <a:pPr marL="0" marR="0" lvl="0" indent="0" algn="l" rtl="0">
                <a:spcBef>
                  <a:spcPts val="0"/>
                </a:spcBef>
                <a:spcAft>
                  <a:spcPts val="0"/>
                </a:spcAft>
                <a:buNone/>
              </a:pPr>
              <a:endParaRPr b="1">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0"/>
        <p:cNvGrpSpPr/>
        <p:nvPr/>
      </p:nvGrpSpPr>
      <p:grpSpPr>
        <a:xfrm>
          <a:off x="0" y="0"/>
          <a:ext cx="0" cy="0"/>
          <a:chOff x="0" y="0"/>
          <a:chExt cx="0" cy="0"/>
        </a:xfrm>
      </p:grpSpPr>
      <p:sp>
        <p:nvSpPr>
          <p:cNvPr id="701" name="Google Shape;701;p67"/>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702" name="Google Shape;702;p67"/>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30</a:t>
            </a:fld>
            <a:endParaRPr/>
          </a:p>
        </p:txBody>
      </p:sp>
      <p:sp>
        <p:nvSpPr>
          <p:cNvPr id="703" name="Google Shape;703;p67"/>
          <p:cNvSpPr txBox="1"/>
          <p:nvPr/>
        </p:nvSpPr>
        <p:spPr>
          <a:xfrm>
            <a:off x="2208600" y="834475"/>
            <a:ext cx="472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1"/>
                </a:solidFill>
                <a:latin typeface="Calibri"/>
                <a:ea typeface="Calibri"/>
                <a:cs typeface="Calibri"/>
                <a:sym typeface="Calibri"/>
              </a:rPr>
              <a:t>Sampling Comparison </a:t>
            </a:r>
            <a:endParaRPr sz="1800" b="1">
              <a:latin typeface="Calibri"/>
              <a:ea typeface="Calibri"/>
              <a:cs typeface="Calibri"/>
              <a:sym typeface="Calibri"/>
            </a:endParaRPr>
          </a:p>
        </p:txBody>
      </p:sp>
      <p:sp>
        <p:nvSpPr>
          <p:cNvPr id="704" name="Google Shape;704;p67"/>
          <p:cNvSpPr/>
          <p:nvPr/>
        </p:nvSpPr>
        <p:spPr>
          <a:xfrm>
            <a:off x="952869" y="4313052"/>
            <a:ext cx="413802" cy="458460"/>
          </a:xfrm>
          <a:custGeom>
            <a:avLst/>
            <a:gdLst/>
            <a:ahLst/>
            <a:cxnLst/>
            <a:rect l="l" t="t" r="r" b="b"/>
            <a:pathLst>
              <a:path w="21600" h="21600" extrusionOk="0">
                <a:moveTo>
                  <a:pt x="14828" y="0"/>
                </a:moveTo>
                <a:lnTo>
                  <a:pt x="1311" y="0"/>
                </a:lnTo>
                <a:lnTo>
                  <a:pt x="0" y="2092"/>
                </a:lnTo>
                <a:lnTo>
                  <a:pt x="10513" y="2092"/>
                </a:lnTo>
                <a:lnTo>
                  <a:pt x="15947" y="10787"/>
                </a:lnTo>
                <a:lnTo>
                  <a:pt x="10513" y="19483"/>
                </a:lnTo>
                <a:lnTo>
                  <a:pt x="0" y="19483"/>
                </a:lnTo>
                <a:lnTo>
                  <a:pt x="1311" y="21600"/>
                </a:lnTo>
                <a:lnTo>
                  <a:pt x="14828" y="21600"/>
                </a:lnTo>
                <a:lnTo>
                  <a:pt x="21600" y="10787"/>
                </a:lnTo>
                <a:close/>
              </a:path>
            </a:pathLst>
          </a:custGeom>
          <a:solidFill>
            <a:srgbClr val="13A1D8"/>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pPr>
            <a:endParaRPr sz="1289">
              <a:solidFill>
                <a:srgbClr val="000000"/>
              </a:solidFill>
              <a:latin typeface="Calibri"/>
              <a:ea typeface="Calibri"/>
              <a:cs typeface="Calibri"/>
              <a:sym typeface="Calibri"/>
            </a:endParaRPr>
          </a:p>
        </p:txBody>
      </p:sp>
      <p:sp>
        <p:nvSpPr>
          <p:cNvPr id="705" name="Google Shape;705;p67"/>
          <p:cNvSpPr/>
          <p:nvPr/>
        </p:nvSpPr>
        <p:spPr>
          <a:xfrm>
            <a:off x="947638" y="1370359"/>
            <a:ext cx="415854" cy="458460"/>
          </a:xfrm>
          <a:custGeom>
            <a:avLst/>
            <a:gdLst/>
            <a:ahLst/>
            <a:cxnLst/>
            <a:rect l="l" t="t" r="r" b="b"/>
            <a:pathLst>
              <a:path w="21600" h="21600" extrusionOk="0">
                <a:moveTo>
                  <a:pt x="14862" y="0"/>
                </a:moveTo>
                <a:lnTo>
                  <a:pt x="1413" y="0"/>
                </a:lnTo>
                <a:lnTo>
                  <a:pt x="0" y="2268"/>
                </a:lnTo>
                <a:lnTo>
                  <a:pt x="10569" y="2268"/>
                </a:lnTo>
                <a:lnTo>
                  <a:pt x="15976" y="10989"/>
                </a:lnTo>
                <a:lnTo>
                  <a:pt x="10569" y="19684"/>
                </a:lnTo>
                <a:lnTo>
                  <a:pt x="217" y="19684"/>
                </a:lnTo>
                <a:lnTo>
                  <a:pt x="1413" y="21600"/>
                </a:lnTo>
                <a:lnTo>
                  <a:pt x="14862" y="21600"/>
                </a:lnTo>
                <a:lnTo>
                  <a:pt x="21600" y="10787"/>
                </a:lnTo>
                <a:close/>
              </a:path>
            </a:pathLst>
          </a:custGeom>
          <a:solidFill>
            <a:srgbClr val="C96F07"/>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pPr>
            <a:endParaRPr sz="1289">
              <a:solidFill>
                <a:srgbClr val="000000"/>
              </a:solidFill>
              <a:latin typeface="Calibri"/>
              <a:ea typeface="Calibri"/>
              <a:cs typeface="Calibri"/>
              <a:sym typeface="Calibri"/>
            </a:endParaRPr>
          </a:p>
        </p:txBody>
      </p:sp>
      <p:sp>
        <p:nvSpPr>
          <p:cNvPr id="706" name="Google Shape;706;p67"/>
          <p:cNvSpPr/>
          <p:nvPr/>
        </p:nvSpPr>
        <p:spPr>
          <a:xfrm>
            <a:off x="1209188" y="3822604"/>
            <a:ext cx="413802" cy="458460"/>
          </a:xfrm>
          <a:custGeom>
            <a:avLst/>
            <a:gdLst/>
            <a:ahLst/>
            <a:cxnLst/>
            <a:rect l="l" t="t" r="r" b="b"/>
            <a:pathLst>
              <a:path w="21600" h="21600" extrusionOk="0">
                <a:moveTo>
                  <a:pt x="14828" y="0"/>
                </a:moveTo>
                <a:lnTo>
                  <a:pt x="1311" y="0"/>
                </a:lnTo>
                <a:lnTo>
                  <a:pt x="0" y="2092"/>
                </a:lnTo>
                <a:lnTo>
                  <a:pt x="10513" y="2092"/>
                </a:lnTo>
                <a:lnTo>
                  <a:pt x="15947" y="10787"/>
                </a:lnTo>
                <a:lnTo>
                  <a:pt x="10513" y="19508"/>
                </a:lnTo>
                <a:lnTo>
                  <a:pt x="0" y="19508"/>
                </a:lnTo>
                <a:lnTo>
                  <a:pt x="1311" y="21600"/>
                </a:lnTo>
                <a:lnTo>
                  <a:pt x="14828" y="21600"/>
                </a:lnTo>
                <a:lnTo>
                  <a:pt x="21600" y="10787"/>
                </a:lnTo>
                <a:close/>
              </a:path>
            </a:pathLst>
          </a:custGeom>
          <a:solidFill>
            <a:srgbClr val="7D9445"/>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pPr>
            <a:endParaRPr sz="1289">
              <a:solidFill>
                <a:srgbClr val="000000"/>
              </a:solidFill>
              <a:latin typeface="Calibri"/>
              <a:ea typeface="Calibri"/>
              <a:cs typeface="Calibri"/>
              <a:sym typeface="Calibri"/>
            </a:endParaRPr>
          </a:p>
        </p:txBody>
      </p:sp>
      <p:sp>
        <p:nvSpPr>
          <p:cNvPr id="707" name="Google Shape;707;p67"/>
          <p:cNvSpPr/>
          <p:nvPr/>
        </p:nvSpPr>
        <p:spPr>
          <a:xfrm>
            <a:off x="1209188" y="1860808"/>
            <a:ext cx="413802" cy="458460"/>
          </a:xfrm>
          <a:custGeom>
            <a:avLst/>
            <a:gdLst/>
            <a:ahLst/>
            <a:cxnLst/>
            <a:rect l="l" t="t" r="r" b="b"/>
            <a:pathLst>
              <a:path w="21600" h="21600" extrusionOk="0">
                <a:moveTo>
                  <a:pt x="14828" y="0"/>
                </a:moveTo>
                <a:lnTo>
                  <a:pt x="1311" y="0"/>
                </a:lnTo>
                <a:lnTo>
                  <a:pt x="0" y="2117"/>
                </a:lnTo>
                <a:lnTo>
                  <a:pt x="10513" y="2117"/>
                </a:lnTo>
                <a:lnTo>
                  <a:pt x="15947" y="10813"/>
                </a:lnTo>
                <a:lnTo>
                  <a:pt x="10513" y="19508"/>
                </a:lnTo>
                <a:lnTo>
                  <a:pt x="0" y="19508"/>
                </a:lnTo>
                <a:lnTo>
                  <a:pt x="1311" y="21600"/>
                </a:lnTo>
                <a:lnTo>
                  <a:pt x="14828" y="21600"/>
                </a:lnTo>
                <a:lnTo>
                  <a:pt x="21600" y="10813"/>
                </a:lnTo>
                <a:close/>
              </a:path>
            </a:pathLst>
          </a:custGeom>
          <a:solidFill>
            <a:srgbClr val="13A1D8"/>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pPr>
            <a:endParaRPr sz="1289">
              <a:solidFill>
                <a:srgbClr val="000000"/>
              </a:solidFill>
              <a:latin typeface="Calibri"/>
              <a:ea typeface="Calibri"/>
              <a:cs typeface="Calibri"/>
              <a:sym typeface="Calibri"/>
            </a:endParaRPr>
          </a:p>
        </p:txBody>
      </p:sp>
      <p:sp>
        <p:nvSpPr>
          <p:cNvPr id="708" name="Google Shape;708;p67"/>
          <p:cNvSpPr/>
          <p:nvPr/>
        </p:nvSpPr>
        <p:spPr>
          <a:xfrm>
            <a:off x="1502124" y="3332155"/>
            <a:ext cx="413802" cy="458460"/>
          </a:xfrm>
          <a:custGeom>
            <a:avLst/>
            <a:gdLst/>
            <a:ahLst/>
            <a:cxnLst/>
            <a:rect l="l" t="t" r="r" b="b"/>
            <a:pathLst>
              <a:path w="21600" h="21600" extrusionOk="0">
                <a:moveTo>
                  <a:pt x="14828" y="0"/>
                </a:moveTo>
                <a:lnTo>
                  <a:pt x="1311" y="0"/>
                </a:lnTo>
                <a:lnTo>
                  <a:pt x="0" y="2115"/>
                </a:lnTo>
                <a:lnTo>
                  <a:pt x="10513" y="2115"/>
                </a:lnTo>
                <a:lnTo>
                  <a:pt x="15947" y="10800"/>
                </a:lnTo>
                <a:lnTo>
                  <a:pt x="10513" y="19485"/>
                </a:lnTo>
                <a:lnTo>
                  <a:pt x="0" y="19485"/>
                </a:lnTo>
                <a:lnTo>
                  <a:pt x="1311" y="21600"/>
                </a:lnTo>
                <a:lnTo>
                  <a:pt x="14828" y="21600"/>
                </a:lnTo>
                <a:lnTo>
                  <a:pt x="21600" y="10800"/>
                </a:lnTo>
                <a:close/>
              </a:path>
            </a:pathLst>
          </a:custGeom>
          <a:solidFill>
            <a:srgbClr val="F8B100"/>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pPr>
            <a:endParaRPr sz="1289">
              <a:solidFill>
                <a:srgbClr val="000000"/>
              </a:solidFill>
              <a:latin typeface="Calibri"/>
              <a:ea typeface="Calibri"/>
              <a:cs typeface="Calibri"/>
              <a:sym typeface="Calibri"/>
            </a:endParaRPr>
          </a:p>
        </p:txBody>
      </p:sp>
      <p:sp>
        <p:nvSpPr>
          <p:cNvPr id="709" name="Google Shape;709;p67"/>
          <p:cNvSpPr/>
          <p:nvPr/>
        </p:nvSpPr>
        <p:spPr>
          <a:xfrm>
            <a:off x="1502124" y="2351257"/>
            <a:ext cx="413802" cy="458460"/>
          </a:xfrm>
          <a:custGeom>
            <a:avLst/>
            <a:gdLst/>
            <a:ahLst/>
            <a:cxnLst/>
            <a:rect l="l" t="t" r="r" b="b"/>
            <a:pathLst>
              <a:path w="21600" h="21600" extrusionOk="0">
                <a:moveTo>
                  <a:pt x="14828" y="0"/>
                </a:moveTo>
                <a:lnTo>
                  <a:pt x="1311" y="0"/>
                </a:lnTo>
                <a:lnTo>
                  <a:pt x="0" y="2115"/>
                </a:lnTo>
                <a:lnTo>
                  <a:pt x="10513" y="2115"/>
                </a:lnTo>
                <a:lnTo>
                  <a:pt x="15947" y="10800"/>
                </a:lnTo>
                <a:lnTo>
                  <a:pt x="10513" y="19485"/>
                </a:lnTo>
                <a:lnTo>
                  <a:pt x="0" y="19485"/>
                </a:lnTo>
                <a:lnTo>
                  <a:pt x="1311" y="21600"/>
                </a:lnTo>
                <a:lnTo>
                  <a:pt x="14828" y="21600"/>
                </a:lnTo>
                <a:lnTo>
                  <a:pt x="21600" y="10800"/>
                </a:lnTo>
                <a:close/>
              </a:path>
            </a:pathLst>
          </a:custGeom>
          <a:solidFill>
            <a:srgbClr val="7D9445"/>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pPr>
            <a:endParaRPr sz="1289">
              <a:solidFill>
                <a:srgbClr val="000000"/>
              </a:solidFill>
              <a:latin typeface="Calibri"/>
              <a:ea typeface="Calibri"/>
              <a:cs typeface="Calibri"/>
              <a:sym typeface="Calibri"/>
            </a:endParaRPr>
          </a:p>
        </p:txBody>
      </p:sp>
      <p:sp>
        <p:nvSpPr>
          <p:cNvPr id="710" name="Google Shape;710;p67"/>
          <p:cNvSpPr/>
          <p:nvPr/>
        </p:nvSpPr>
        <p:spPr>
          <a:xfrm>
            <a:off x="1779367" y="2841706"/>
            <a:ext cx="414828" cy="458460"/>
          </a:xfrm>
          <a:custGeom>
            <a:avLst/>
            <a:gdLst/>
            <a:ahLst/>
            <a:cxnLst/>
            <a:rect l="l" t="t" r="r" b="b"/>
            <a:pathLst>
              <a:path w="21600" h="21600" extrusionOk="0">
                <a:moveTo>
                  <a:pt x="14845" y="0"/>
                </a:moveTo>
                <a:lnTo>
                  <a:pt x="1362" y="0"/>
                </a:lnTo>
                <a:lnTo>
                  <a:pt x="109" y="2016"/>
                </a:lnTo>
                <a:lnTo>
                  <a:pt x="10541" y="2016"/>
                </a:lnTo>
                <a:lnTo>
                  <a:pt x="15962" y="10712"/>
                </a:lnTo>
                <a:lnTo>
                  <a:pt x="10541" y="19407"/>
                </a:lnTo>
                <a:lnTo>
                  <a:pt x="0" y="19407"/>
                </a:lnTo>
                <a:lnTo>
                  <a:pt x="1362" y="21600"/>
                </a:lnTo>
                <a:lnTo>
                  <a:pt x="14845" y="21600"/>
                </a:lnTo>
                <a:lnTo>
                  <a:pt x="21600" y="10813"/>
                </a:lnTo>
                <a:close/>
              </a:path>
            </a:pathLst>
          </a:custGeom>
          <a:solidFill>
            <a:srgbClr val="902411"/>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pPr>
            <a:endParaRPr sz="1289">
              <a:solidFill>
                <a:srgbClr val="000000"/>
              </a:solidFill>
              <a:latin typeface="Calibri"/>
              <a:ea typeface="Calibri"/>
              <a:cs typeface="Calibri"/>
              <a:sym typeface="Calibri"/>
            </a:endParaRPr>
          </a:p>
        </p:txBody>
      </p:sp>
      <p:sp>
        <p:nvSpPr>
          <p:cNvPr id="711" name="Google Shape;711;p67"/>
          <p:cNvSpPr/>
          <p:nvPr/>
        </p:nvSpPr>
        <p:spPr>
          <a:xfrm>
            <a:off x="1528279" y="1860809"/>
            <a:ext cx="3818070" cy="458460"/>
          </a:xfrm>
          <a:custGeom>
            <a:avLst/>
            <a:gdLst/>
            <a:ahLst/>
            <a:cxnLst/>
            <a:rect l="l" t="t" r="r" b="b"/>
            <a:pathLst>
              <a:path w="21600" h="21600" extrusionOk="0">
                <a:moveTo>
                  <a:pt x="0" y="0"/>
                </a:moveTo>
                <a:lnTo>
                  <a:pt x="746" y="10800"/>
                </a:lnTo>
                <a:lnTo>
                  <a:pt x="0" y="21600"/>
                </a:lnTo>
                <a:lnTo>
                  <a:pt x="21600" y="21600"/>
                </a:lnTo>
                <a:lnTo>
                  <a:pt x="20111" y="0"/>
                </a:lnTo>
                <a:close/>
              </a:path>
            </a:pathLst>
          </a:custGeom>
          <a:solidFill>
            <a:srgbClr val="4CC1EF"/>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pPr>
            <a:endParaRPr sz="1289">
              <a:solidFill>
                <a:srgbClr val="000000"/>
              </a:solidFill>
              <a:latin typeface="Calibri"/>
              <a:ea typeface="Calibri"/>
              <a:cs typeface="Calibri"/>
              <a:sym typeface="Calibri"/>
            </a:endParaRPr>
          </a:p>
        </p:txBody>
      </p:sp>
      <p:sp>
        <p:nvSpPr>
          <p:cNvPr id="712" name="Google Shape;712;p67"/>
          <p:cNvSpPr/>
          <p:nvPr/>
        </p:nvSpPr>
        <p:spPr>
          <a:xfrm>
            <a:off x="1271960" y="1370359"/>
            <a:ext cx="3795606" cy="458460"/>
          </a:xfrm>
          <a:custGeom>
            <a:avLst/>
            <a:gdLst/>
            <a:ahLst/>
            <a:cxnLst/>
            <a:rect l="l" t="t" r="r" b="b"/>
            <a:pathLst>
              <a:path w="21600" h="21600" extrusionOk="0">
                <a:moveTo>
                  <a:pt x="0" y="0"/>
                </a:moveTo>
                <a:lnTo>
                  <a:pt x="750" y="10800"/>
                </a:lnTo>
                <a:lnTo>
                  <a:pt x="0" y="21600"/>
                </a:lnTo>
                <a:lnTo>
                  <a:pt x="21600" y="21600"/>
                </a:lnTo>
                <a:lnTo>
                  <a:pt x="20103" y="0"/>
                </a:lnTo>
                <a:close/>
              </a:path>
            </a:pathLst>
          </a:custGeom>
          <a:solidFill>
            <a:srgbClr val="F7931F"/>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pPr>
            <a:endParaRPr sz="1289">
              <a:solidFill>
                <a:srgbClr val="000000"/>
              </a:solidFill>
              <a:latin typeface="Calibri"/>
              <a:ea typeface="Calibri"/>
              <a:cs typeface="Calibri"/>
              <a:sym typeface="Calibri"/>
            </a:endParaRPr>
          </a:p>
        </p:txBody>
      </p:sp>
      <p:sp>
        <p:nvSpPr>
          <p:cNvPr id="713" name="Google Shape;713;p67"/>
          <p:cNvSpPr/>
          <p:nvPr/>
        </p:nvSpPr>
        <p:spPr>
          <a:xfrm>
            <a:off x="1821215" y="2351258"/>
            <a:ext cx="3805002" cy="458460"/>
          </a:xfrm>
          <a:custGeom>
            <a:avLst/>
            <a:gdLst/>
            <a:ahLst/>
            <a:cxnLst/>
            <a:rect l="l" t="t" r="r" b="b"/>
            <a:pathLst>
              <a:path w="21600" h="21600" extrusionOk="0">
                <a:moveTo>
                  <a:pt x="0" y="0"/>
                </a:moveTo>
                <a:lnTo>
                  <a:pt x="748" y="10800"/>
                </a:lnTo>
                <a:lnTo>
                  <a:pt x="0" y="21600"/>
                </a:lnTo>
                <a:lnTo>
                  <a:pt x="21600" y="21600"/>
                </a:lnTo>
                <a:lnTo>
                  <a:pt x="20103" y="0"/>
                </a:lnTo>
                <a:close/>
              </a:path>
            </a:pathLst>
          </a:custGeom>
          <a:solidFill>
            <a:srgbClr val="A2B969"/>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pPr>
            <a:endParaRPr sz="1289">
              <a:solidFill>
                <a:srgbClr val="000000"/>
              </a:solidFill>
              <a:latin typeface="Calibri"/>
              <a:ea typeface="Calibri"/>
              <a:cs typeface="Calibri"/>
              <a:sym typeface="Calibri"/>
            </a:endParaRPr>
          </a:p>
        </p:txBody>
      </p:sp>
      <p:sp>
        <p:nvSpPr>
          <p:cNvPr id="714" name="Google Shape;714;p67"/>
          <p:cNvSpPr/>
          <p:nvPr/>
        </p:nvSpPr>
        <p:spPr>
          <a:xfrm>
            <a:off x="2098458" y="2841707"/>
            <a:ext cx="3674214" cy="458460"/>
          </a:xfrm>
          <a:custGeom>
            <a:avLst/>
            <a:gdLst/>
            <a:ahLst/>
            <a:cxnLst/>
            <a:rect l="l" t="t" r="r" b="b"/>
            <a:pathLst>
              <a:path w="21600" h="21600" extrusionOk="0">
                <a:moveTo>
                  <a:pt x="20834" y="0"/>
                </a:moveTo>
                <a:lnTo>
                  <a:pt x="0" y="0"/>
                </a:lnTo>
                <a:lnTo>
                  <a:pt x="775" y="10812"/>
                </a:lnTo>
                <a:lnTo>
                  <a:pt x="0" y="21600"/>
                </a:lnTo>
                <a:lnTo>
                  <a:pt x="20819" y="21600"/>
                </a:lnTo>
                <a:lnTo>
                  <a:pt x="21600" y="10688"/>
                </a:lnTo>
                <a:close/>
              </a:path>
            </a:pathLst>
          </a:custGeom>
          <a:solidFill>
            <a:srgbClr val="C13018"/>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pPr>
            <a:endParaRPr sz="1289">
              <a:solidFill>
                <a:srgbClr val="000000"/>
              </a:solidFill>
              <a:latin typeface="Calibri"/>
              <a:ea typeface="Calibri"/>
              <a:cs typeface="Calibri"/>
              <a:sym typeface="Calibri"/>
            </a:endParaRPr>
          </a:p>
        </p:txBody>
      </p:sp>
      <p:sp>
        <p:nvSpPr>
          <p:cNvPr id="715" name="Google Shape;715;p67"/>
          <p:cNvSpPr/>
          <p:nvPr/>
        </p:nvSpPr>
        <p:spPr>
          <a:xfrm>
            <a:off x="1821215" y="3332156"/>
            <a:ext cx="3803922" cy="458460"/>
          </a:xfrm>
          <a:custGeom>
            <a:avLst/>
            <a:gdLst/>
            <a:ahLst/>
            <a:cxnLst/>
            <a:rect l="l" t="t" r="r" b="b"/>
            <a:pathLst>
              <a:path w="21600" h="21600" extrusionOk="0">
                <a:moveTo>
                  <a:pt x="749" y="10800"/>
                </a:moveTo>
                <a:lnTo>
                  <a:pt x="0" y="21600"/>
                </a:lnTo>
                <a:lnTo>
                  <a:pt x="20106" y="21600"/>
                </a:lnTo>
                <a:lnTo>
                  <a:pt x="21600" y="0"/>
                </a:lnTo>
                <a:lnTo>
                  <a:pt x="0" y="0"/>
                </a:lnTo>
                <a:close/>
              </a:path>
            </a:pathLst>
          </a:custGeom>
          <a:solidFill>
            <a:srgbClr val="FFCC4C"/>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pPr>
            <a:endParaRPr sz="1289">
              <a:solidFill>
                <a:srgbClr val="000000"/>
              </a:solidFill>
              <a:latin typeface="Calibri"/>
              <a:ea typeface="Calibri"/>
              <a:cs typeface="Calibri"/>
              <a:sym typeface="Calibri"/>
            </a:endParaRPr>
          </a:p>
        </p:txBody>
      </p:sp>
      <p:sp>
        <p:nvSpPr>
          <p:cNvPr id="716" name="Google Shape;716;p67"/>
          <p:cNvSpPr/>
          <p:nvPr/>
        </p:nvSpPr>
        <p:spPr>
          <a:xfrm>
            <a:off x="1528279" y="3822605"/>
            <a:ext cx="3812832" cy="458460"/>
          </a:xfrm>
          <a:custGeom>
            <a:avLst/>
            <a:gdLst/>
            <a:ahLst/>
            <a:cxnLst/>
            <a:rect l="l" t="t" r="r" b="b"/>
            <a:pathLst>
              <a:path w="21600" h="21600" extrusionOk="0">
                <a:moveTo>
                  <a:pt x="747" y="10788"/>
                </a:moveTo>
                <a:lnTo>
                  <a:pt x="0" y="21600"/>
                </a:lnTo>
                <a:lnTo>
                  <a:pt x="20109" y="21600"/>
                </a:lnTo>
                <a:lnTo>
                  <a:pt x="21600" y="0"/>
                </a:lnTo>
                <a:lnTo>
                  <a:pt x="0" y="0"/>
                </a:lnTo>
                <a:close/>
              </a:path>
            </a:pathLst>
          </a:custGeom>
          <a:solidFill>
            <a:srgbClr val="A2B969"/>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pPr>
            <a:endParaRPr sz="1289">
              <a:solidFill>
                <a:srgbClr val="000000"/>
              </a:solidFill>
              <a:latin typeface="Calibri"/>
              <a:ea typeface="Calibri"/>
              <a:cs typeface="Calibri"/>
              <a:sym typeface="Calibri"/>
            </a:endParaRPr>
          </a:p>
        </p:txBody>
      </p:sp>
      <p:sp>
        <p:nvSpPr>
          <p:cNvPr id="717" name="Google Shape;717;p67"/>
          <p:cNvSpPr/>
          <p:nvPr/>
        </p:nvSpPr>
        <p:spPr>
          <a:xfrm>
            <a:off x="1271960" y="4313052"/>
            <a:ext cx="3786264" cy="458460"/>
          </a:xfrm>
          <a:custGeom>
            <a:avLst/>
            <a:gdLst/>
            <a:ahLst/>
            <a:cxnLst/>
            <a:rect l="l" t="t" r="r" b="b"/>
            <a:pathLst>
              <a:path w="21600" h="21600" extrusionOk="0">
                <a:moveTo>
                  <a:pt x="752" y="10800"/>
                </a:moveTo>
                <a:lnTo>
                  <a:pt x="0" y="21600"/>
                </a:lnTo>
                <a:lnTo>
                  <a:pt x="20099" y="21600"/>
                </a:lnTo>
                <a:lnTo>
                  <a:pt x="21600" y="0"/>
                </a:lnTo>
                <a:lnTo>
                  <a:pt x="0" y="0"/>
                </a:lnTo>
                <a:close/>
              </a:path>
            </a:pathLst>
          </a:custGeom>
          <a:solidFill>
            <a:srgbClr val="4CC1EF"/>
          </a:solidFill>
          <a:ln>
            <a:noFill/>
          </a:ln>
        </p:spPr>
        <p:txBody>
          <a:bodyPr spcFirstLastPara="1" wrap="square" lIns="27300" tIns="27300" rIns="27300" bIns="27300" anchor="ctr" anchorCtr="0">
            <a:noAutofit/>
          </a:bodyPr>
          <a:lstStyle/>
          <a:p>
            <a:pPr marL="0" marR="0" lvl="0" indent="0" algn="l" rtl="0">
              <a:spcBef>
                <a:spcPts val="0"/>
              </a:spcBef>
              <a:spcAft>
                <a:spcPts val="0"/>
              </a:spcAft>
              <a:buNone/>
            </a:pPr>
            <a:endParaRPr sz="1289">
              <a:solidFill>
                <a:srgbClr val="000000"/>
              </a:solidFill>
              <a:latin typeface="Calibri"/>
              <a:ea typeface="Calibri"/>
              <a:cs typeface="Calibri"/>
              <a:sym typeface="Calibri"/>
            </a:endParaRPr>
          </a:p>
        </p:txBody>
      </p:sp>
      <p:sp>
        <p:nvSpPr>
          <p:cNvPr id="718" name="Google Shape;718;p67"/>
          <p:cNvSpPr txBox="1"/>
          <p:nvPr/>
        </p:nvSpPr>
        <p:spPr>
          <a:xfrm>
            <a:off x="2290722" y="1412538"/>
            <a:ext cx="781500" cy="374100"/>
          </a:xfrm>
          <a:prstGeom prst="rect">
            <a:avLst/>
          </a:prstGeom>
          <a:noFill/>
          <a:ln>
            <a:noFill/>
          </a:ln>
        </p:spPr>
        <p:txBody>
          <a:bodyPr spcFirstLastPara="1" wrap="square" lIns="0" tIns="32750" rIns="0" bIns="32750" anchor="b" anchorCtr="0">
            <a:spAutoFit/>
          </a:bodyPr>
          <a:lstStyle/>
          <a:p>
            <a:pPr marL="0" marR="0" lvl="0" indent="0" algn="l" rtl="0">
              <a:spcBef>
                <a:spcPts val="0"/>
              </a:spcBef>
              <a:spcAft>
                <a:spcPts val="0"/>
              </a:spcAft>
              <a:buNone/>
            </a:pPr>
            <a:r>
              <a:rPr lang="en" sz="2000" b="1">
                <a:latin typeface="Calibri"/>
                <a:ea typeface="Calibri"/>
                <a:cs typeface="Calibri"/>
                <a:sym typeface="Calibri"/>
              </a:rPr>
              <a:t>SMOTE</a:t>
            </a:r>
            <a:endParaRPr sz="2000"/>
          </a:p>
        </p:txBody>
      </p:sp>
      <p:sp>
        <p:nvSpPr>
          <p:cNvPr id="719" name="Google Shape;719;p67"/>
          <p:cNvSpPr txBox="1"/>
          <p:nvPr/>
        </p:nvSpPr>
        <p:spPr>
          <a:xfrm>
            <a:off x="2316225" y="4365800"/>
            <a:ext cx="1201800" cy="374100"/>
          </a:xfrm>
          <a:prstGeom prst="rect">
            <a:avLst/>
          </a:prstGeom>
          <a:noFill/>
          <a:ln>
            <a:noFill/>
          </a:ln>
        </p:spPr>
        <p:txBody>
          <a:bodyPr spcFirstLastPara="1" wrap="square" lIns="0" tIns="32750" rIns="0" bIns="32750" anchor="b" anchorCtr="0">
            <a:spAutoFit/>
          </a:bodyPr>
          <a:lstStyle/>
          <a:p>
            <a:pPr marL="0" marR="0" lvl="0" indent="0" algn="l" rtl="0">
              <a:spcBef>
                <a:spcPts val="0"/>
              </a:spcBef>
              <a:spcAft>
                <a:spcPts val="0"/>
              </a:spcAft>
              <a:buNone/>
            </a:pPr>
            <a:r>
              <a:rPr lang="en" sz="2000" b="1">
                <a:latin typeface="Calibri"/>
                <a:ea typeface="Calibri"/>
                <a:cs typeface="Calibri"/>
                <a:sym typeface="Calibri"/>
              </a:rPr>
              <a:t>HYBRID DD</a:t>
            </a:r>
            <a:endParaRPr sz="2000"/>
          </a:p>
        </p:txBody>
      </p:sp>
      <p:sp>
        <p:nvSpPr>
          <p:cNvPr id="720" name="Google Shape;720;p67"/>
          <p:cNvSpPr txBox="1"/>
          <p:nvPr/>
        </p:nvSpPr>
        <p:spPr>
          <a:xfrm>
            <a:off x="2290727" y="1903000"/>
            <a:ext cx="1479900" cy="374100"/>
          </a:xfrm>
          <a:prstGeom prst="rect">
            <a:avLst/>
          </a:prstGeom>
          <a:noFill/>
          <a:ln>
            <a:noFill/>
          </a:ln>
        </p:spPr>
        <p:txBody>
          <a:bodyPr spcFirstLastPara="1" wrap="square" lIns="0" tIns="32750" rIns="0" bIns="32750" anchor="b" anchorCtr="0">
            <a:spAutoFit/>
          </a:bodyPr>
          <a:lstStyle/>
          <a:p>
            <a:pPr marL="0" marR="0" lvl="0" indent="0" algn="l" rtl="0">
              <a:spcBef>
                <a:spcPts val="0"/>
              </a:spcBef>
              <a:spcAft>
                <a:spcPts val="0"/>
              </a:spcAft>
              <a:buNone/>
            </a:pPr>
            <a:r>
              <a:rPr lang="en" sz="2000" b="1">
                <a:latin typeface="Calibri"/>
                <a:ea typeface="Calibri"/>
                <a:cs typeface="Calibri"/>
                <a:sym typeface="Calibri"/>
              </a:rPr>
              <a:t>OVERSAMPLE</a:t>
            </a:r>
            <a:endParaRPr sz="2000"/>
          </a:p>
        </p:txBody>
      </p:sp>
      <p:sp>
        <p:nvSpPr>
          <p:cNvPr id="721" name="Google Shape;721;p67"/>
          <p:cNvSpPr txBox="1"/>
          <p:nvPr/>
        </p:nvSpPr>
        <p:spPr>
          <a:xfrm>
            <a:off x="2316226" y="2414538"/>
            <a:ext cx="1634700" cy="374100"/>
          </a:xfrm>
          <a:prstGeom prst="rect">
            <a:avLst/>
          </a:prstGeom>
          <a:noFill/>
          <a:ln>
            <a:noFill/>
          </a:ln>
        </p:spPr>
        <p:txBody>
          <a:bodyPr spcFirstLastPara="1" wrap="square" lIns="0" tIns="32750" rIns="0" bIns="32750" anchor="b" anchorCtr="0">
            <a:spAutoFit/>
          </a:bodyPr>
          <a:lstStyle/>
          <a:p>
            <a:pPr marL="0" marR="0" lvl="0" indent="0" algn="l" rtl="0">
              <a:spcBef>
                <a:spcPts val="0"/>
              </a:spcBef>
              <a:spcAft>
                <a:spcPts val="0"/>
              </a:spcAft>
              <a:buNone/>
            </a:pPr>
            <a:r>
              <a:rPr lang="en" sz="2000" b="1">
                <a:latin typeface="Calibri"/>
                <a:ea typeface="Calibri"/>
                <a:cs typeface="Calibri"/>
                <a:sym typeface="Calibri"/>
              </a:rPr>
              <a:t>DOWNSAMPLE</a:t>
            </a:r>
            <a:endParaRPr sz="2000"/>
          </a:p>
        </p:txBody>
      </p:sp>
      <p:sp>
        <p:nvSpPr>
          <p:cNvPr id="722" name="Google Shape;722;p67"/>
          <p:cNvSpPr txBox="1"/>
          <p:nvPr/>
        </p:nvSpPr>
        <p:spPr>
          <a:xfrm>
            <a:off x="2351523" y="2904963"/>
            <a:ext cx="477300" cy="374100"/>
          </a:xfrm>
          <a:prstGeom prst="rect">
            <a:avLst/>
          </a:prstGeom>
          <a:noFill/>
          <a:ln>
            <a:noFill/>
          </a:ln>
        </p:spPr>
        <p:txBody>
          <a:bodyPr spcFirstLastPara="1" wrap="square" lIns="0" tIns="32750" rIns="0" bIns="32750" anchor="b" anchorCtr="0">
            <a:spAutoFit/>
          </a:bodyPr>
          <a:lstStyle/>
          <a:p>
            <a:pPr marL="0" marR="0" lvl="0" indent="0" algn="l" rtl="0">
              <a:spcBef>
                <a:spcPts val="0"/>
              </a:spcBef>
              <a:spcAft>
                <a:spcPts val="0"/>
              </a:spcAft>
              <a:buNone/>
            </a:pPr>
            <a:r>
              <a:rPr lang="en" sz="2000" b="1">
                <a:solidFill>
                  <a:schemeClr val="dk1"/>
                </a:solidFill>
                <a:latin typeface="Calibri"/>
                <a:ea typeface="Calibri"/>
                <a:cs typeface="Calibri"/>
                <a:sym typeface="Calibri"/>
              </a:rPr>
              <a:t>CNN</a:t>
            </a:r>
            <a:endParaRPr sz="2000">
              <a:solidFill>
                <a:schemeClr val="dk1"/>
              </a:solidFill>
            </a:endParaRPr>
          </a:p>
        </p:txBody>
      </p:sp>
      <p:sp>
        <p:nvSpPr>
          <p:cNvPr id="723" name="Google Shape;723;p67"/>
          <p:cNvSpPr txBox="1"/>
          <p:nvPr/>
        </p:nvSpPr>
        <p:spPr>
          <a:xfrm>
            <a:off x="2351527" y="3363775"/>
            <a:ext cx="351900" cy="374100"/>
          </a:xfrm>
          <a:prstGeom prst="rect">
            <a:avLst/>
          </a:prstGeom>
          <a:noFill/>
          <a:ln>
            <a:noFill/>
          </a:ln>
        </p:spPr>
        <p:txBody>
          <a:bodyPr spcFirstLastPara="1" wrap="square" lIns="0" tIns="32750" rIns="0" bIns="32750" anchor="b" anchorCtr="0">
            <a:spAutoFit/>
          </a:bodyPr>
          <a:lstStyle/>
          <a:p>
            <a:pPr marL="0" marR="0" lvl="0" indent="0" algn="l" rtl="0">
              <a:spcBef>
                <a:spcPts val="0"/>
              </a:spcBef>
              <a:spcAft>
                <a:spcPts val="0"/>
              </a:spcAft>
              <a:buNone/>
            </a:pPr>
            <a:r>
              <a:rPr lang="en" sz="2000" b="1">
                <a:latin typeface="Calibri"/>
                <a:ea typeface="Calibri"/>
                <a:cs typeface="Calibri"/>
                <a:sym typeface="Calibri"/>
              </a:rPr>
              <a:t>NC</a:t>
            </a:r>
            <a:endParaRPr sz="2000"/>
          </a:p>
        </p:txBody>
      </p:sp>
      <p:sp>
        <p:nvSpPr>
          <p:cNvPr id="724" name="Google Shape;724;p67"/>
          <p:cNvSpPr txBox="1"/>
          <p:nvPr/>
        </p:nvSpPr>
        <p:spPr>
          <a:xfrm>
            <a:off x="2316230" y="3864775"/>
            <a:ext cx="643500" cy="374100"/>
          </a:xfrm>
          <a:prstGeom prst="rect">
            <a:avLst/>
          </a:prstGeom>
          <a:noFill/>
          <a:ln>
            <a:noFill/>
          </a:ln>
        </p:spPr>
        <p:txBody>
          <a:bodyPr spcFirstLastPara="1" wrap="square" lIns="0" tIns="32750" rIns="0" bIns="32750" anchor="b" anchorCtr="0">
            <a:spAutoFit/>
          </a:bodyPr>
          <a:lstStyle/>
          <a:p>
            <a:pPr marL="0" marR="0" lvl="0" indent="0" algn="l" rtl="0">
              <a:spcBef>
                <a:spcPts val="0"/>
              </a:spcBef>
              <a:spcAft>
                <a:spcPts val="0"/>
              </a:spcAft>
              <a:buNone/>
            </a:pPr>
            <a:r>
              <a:rPr lang="en" sz="2000" b="1">
                <a:latin typeface="Calibri"/>
                <a:ea typeface="Calibri"/>
                <a:cs typeface="Calibri"/>
                <a:sym typeface="Calibri"/>
              </a:rPr>
              <a:t>ICOST</a:t>
            </a:r>
            <a:endParaRPr sz="2000"/>
          </a:p>
        </p:txBody>
      </p:sp>
      <p:sp>
        <p:nvSpPr>
          <p:cNvPr id="725" name="Google Shape;725;p67"/>
          <p:cNvSpPr txBox="1"/>
          <p:nvPr/>
        </p:nvSpPr>
        <p:spPr>
          <a:xfrm>
            <a:off x="825817" y="1366332"/>
            <a:ext cx="351900" cy="466500"/>
          </a:xfrm>
          <a:prstGeom prst="rect">
            <a:avLst/>
          </a:prstGeom>
          <a:noFill/>
          <a:ln>
            <a:noFill/>
          </a:ln>
        </p:spPr>
        <p:txBody>
          <a:bodyPr spcFirstLastPara="1" wrap="square" lIns="0" tIns="32975" rIns="0" bIns="32975" anchor="ctr" anchorCtr="0">
            <a:spAutoFit/>
          </a:bodyPr>
          <a:lstStyle/>
          <a:p>
            <a:pPr marL="0" marR="0" lvl="0" indent="0" algn="ctr" rtl="0">
              <a:spcBef>
                <a:spcPts val="0"/>
              </a:spcBef>
              <a:spcAft>
                <a:spcPts val="0"/>
              </a:spcAft>
              <a:buNone/>
            </a:pPr>
            <a:r>
              <a:rPr lang="en" sz="2598" b="1">
                <a:solidFill>
                  <a:schemeClr val="accent2"/>
                </a:solidFill>
                <a:latin typeface="Calibri"/>
                <a:ea typeface="Calibri"/>
                <a:cs typeface="Calibri"/>
                <a:sym typeface="Calibri"/>
              </a:rPr>
              <a:t>01</a:t>
            </a:r>
            <a:endParaRPr sz="1010">
              <a:solidFill>
                <a:schemeClr val="accent2"/>
              </a:solidFill>
            </a:endParaRPr>
          </a:p>
        </p:txBody>
      </p:sp>
      <p:sp>
        <p:nvSpPr>
          <p:cNvPr id="726" name="Google Shape;726;p67"/>
          <p:cNvSpPr txBox="1"/>
          <p:nvPr/>
        </p:nvSpPr>
        <p:spPr>
          <a:xfrm>
            <a:off x="1077767" y="1856782"/>
            <a:ext cx="351900" cy="466500"/>
          </a:xfrm>
          <a:prstGeom prst="rect">
            <a:avLst/>
          </a:prstGeom>
          <a:noFill/>
          <a:ln>
            <a:noFill/>
          </a:ln>
        </p:spPr>
        <p:txBody>
          <a:bodyPr spcFirstLastPara="1" wrap="square" lIns="0" tIns="32975" rIns="0" bIns="32975" anchor="ctr" anchorCtr="0">
            <a:spAutoFit/>
          </a:bodyPr>
          <a:lstStyle/>
          <a:p>
            <a:pPr marL="0" marR="0" lvl="0" indent="0" algn="ctr" rtl="0">
              <a:spcBef>
                <a:spcPts val="0"/>
              </a:spcBef>
              <a:spcAft>
                <a:spcPts val="0"/>
              </a:spcAft>
              <a:buNone/>
            </a:pPr>
            <a:r>
              <a:rPr lang="en" sz="2598" b="1">
                <a:solidFill>
                  <a:srgbClr val="13A1D8"/>
                </a:solidFill>
                <a:latin typeface="Calibri"/>
                <a:ea typeface="Calibri"/>
                <a:cs typeface="Calibri"/>
                <a:sym typeface="Calibri"/>
              </a:rPr>
              <a:t>02</a:t>
            </a:r>
            <a:endParaRPr sz="1010">
              <a:solidFill>
                <a:srgbClr val="13A1D8"/>
              </a:solidFill>
            </a:endParaRPr>
          </a:p>
        </p:txBody>
      </p:sp>
      <p:sp>
        <p:nvSpPr>
          <p:cNvPr id="727" name="Google Shape;727;p67"/>
          <p:cNvSpPr txBox="1"/>
          <p:nvPr/>
        </p:nvSpPr>
        <p:spPr>
          <a:xfrm>
            <a:off x="1642917" y="2837682"/>
            <a:ext cx="351900" cy="466500"/>
          </a:xfrm>
          <a:prstGeom prst="rect">
            <a:avLst/>
          </a:prstGeom>
          <a:noFill/>
          <a:ln>
            <a:noFill/>
          </a:ln>
        </p:spPr>
        <p:txBody>
          <a:bodyPr spcFirstLastPara="1" wrap="square" lIns="0" tIns="32975" rIns="0" bIns="32975" anchor="ctr" anchorCtr="0">
            <a:spAutoFit/>
          </a:bodyPr>
          <a:lstStyle/>
          <a:p>
            <a:pPr marL="0" marR="0" lvl="0" indent="0" algn="ctr" rtl="0">
              <a:spcBef>
                <a:spcPts val="0"/>
              </a:spcBef>
              <a:spcAft>
                <a:spcPts val="0"/>
              </a:spcAft>
              <a:buNone/>
            </a:pPr>
            <a:r>
              <a:rPr lang="en" sz="2598" b="1">
                <a:solidFill>
                  <a:srgbClr val="902411"/>
                </a:solidFill>
                <a:latin typeface="Calibri"/>
                <a:ea typeface="Calibri"/>
                <a:cs typeface="Calibri"/>
                <a:sym typeface="Calibri"/>
              </a:rPr>
              <a:t>04</a:t>
            </a:r>
            <a:endParaRPr sz="1010">
              <a:solidFill>
                <a:srgbClr val="902411"/>
              </a:solidFill>
            </a:endParaRPr>
          </a:p>
        </p:txBody>
      </p:sp>
      <p:sp>
        <p:nvSpPr>
          <p:cNvPr id="728" name="Google Shape;728;p67"/>
          <p:cNvSpPr txBox="1"/>
          <p:nvPr/>
        </p:nvSpPr>
        <p:spPr>
          <a:xfrm>
            <a:off x="1366676" y="2343226"/>
            <a:ext cx="351900" cy="466500"/>
          </a:xfrm>
          <a:prstGeom prst="rect">
            <a:avLst/>
          </a:prstGeom>
          <a:noFill/>
          <a:ln>
            <a:noFill/>
          </a:ln>
        </p:spPr>
        <p:txBody>
          <a:bodyPr spcFirstLastPara="1" wrap="square" lIns="0" tIns="32975" rIns="0" bIns="32975" anchor="ctr" anchorCtr="0">
            <a:spAutoFit/>
          </a:bodyPr>
          <a:lstStyle/>
          <a:p>
            <a:pPr marL="0" marR="0" lvl="0" indent="0" algn="ctr" rtl="0">
              <a:spcBef>
                <a:spcPts val="0"/>
              </a:spcBef>
              <a:spcAft>
                <a:spcPts val="0"/>
              </a:spcAft>
              <a:buNone/>
            </a:pPr>
            <a:r>
              <a:rPr lang="en" sz="2598" b="1">
                <a:solidFill>
                  <a:srgbClr val="7D9445"/>
                </a:solidFill>
                <a:latin typeface="Calibri"/>
                <a:ea typeface="Calibri"/>
                <a:cs typeface="Calibri"/>
                <a:sym typeface="Calibri"/>
              </a:rPr>
              <a:t>03</a:t>
            </a:r>
            <a:endParaRPr sz="1010">
              <a:solidFill>
                <a:srgbClr val="7D9445"/>
              </a:solidFill>
            </a:endParaRPr>
          </a:p>
        </p:txBody>
      </p:sp>
      <p:sp>
        <p:nvSpPr>
          <p:cNvPr id="729" name="Google Shape;729;p67"/>
          <p:cNvSpPr txBox="1"/>
          <p:nvPr/>
        </p:nvSpPr>
        <p:spPr>
          <a:xfrm>
            <a:off x="1348292" y="3324695"/>
            <a:ext cx="351900" cy="466500"/>
          </a:xfrm>
          <a:prstGeom prst="rect">
            <a:avLst/>
          </a:prstGeom>
          <a:noFill/>
          <a:ln>
            <a:noFill/>
          </a:ln>
        </p:spPr>
        <p:txBody>
          <a:bodyPr spcFirstLastPara="1" wrap="square" lIns="0" tIns="32975" rIns="0" bIns="32975" anchor="ctr" anchorCtr="0">
            <a:spAutoFit/>
          </a:bodyPr>
          <a:lstStyle/>
          <a:p>
            <a:pPr marL="0" marR="0" lvl="0" indent="0" algn="ctr" rtl="0">
              <a:spcBef>
                <a:spcPts val="0"/>
              </a:spcBef>
              <a:spcAft>
                <a:spcPts val="0"/>
              </a:spcAft>
              <a:buNone/>
            </a:pPr>
            <a:r>
              <a:rPr lang="en" sz="2598" b="1">
                <a:solidFill>
                  <a:srgbClr val="F8B100"/>
                </a:solidFill>
                <a:latin typeface="Calibri"/>
                <a:ea typeface="Calibri"/>
                <a:cs typeface="Calibri"/>
                <a:sym typeface="Calibri"/>
              </a:rPr>
              <a:t>05</a:t>
            </a:r>
            <a:endParaRPr sz="1010">
              <a:solidFill>
                <a:srgbClr val="F8B100"/>
              </a:solidFill>
            </a:endParaRPr>
          </a:p>
        </p:txBody>
      </p:sp>
      <p:sp>
        <p:nvSpPr>
          <p:cNvPr id="730" name="Google Shape;730;p67"/>
          <p:cNvSpPr txBox="1"/>
          <p:nvPr/>
        </p:nvSpPr>
        <p:spPr>
          <a:xfrm>
            <a:off x="825817" y="4301920"/>
            <a:ext cx="351900" cy="466500"/>
          </a:xfrm>
          <a:prstGeom prst="rect">
            <a:avLst/>
          </a:prstGeom>
          <a:noFill/>
          <a:ln>
            <a:noFill/>
          </a:ln>
        </p:spPr>
        <p:txBody>
          <a:bodyPr spcFirstLastPara="1" wrap="square" lIns="0" tIns="32975" rIns="0" bIns="32975" anchor="ctr" anchorCtr="0">
            <a:spAutoFit/>
          </a:bodyPr>
          <a:lstStyle/>
          <a:p>
            <a:pPr marL="0" marR="0" lvl="0" indent="0" algn="ctr" rtl="0">
              <a:spcBef>
                <a:spcPts val="0"/>
              </a:spcBef>
              <a:spcAft>
                <a:spcPts val="0"/>
              </a:spcAft>
              <a:buNone/>
            </a:pPr>
            <a:r>
              <a:rPr lang="en" sz="2598" b="1">
                <a:solidFill>
                  <a:schemeClr val="accent1"/>
                </a:solidFill>
                <a:latin typeface="Calibri"/>
                <a:ea typeface="Calibri"/>
                <a:cs typeface="Calibri"/>
                <a:sym typeface="Calibri"/>
              </a:rPr>
              <a:t>07</a:t>
            </a:r>
            <a:endParaRPr sz="1010">
              <a:solidFill>
                <a:schemeClr val="accent1"/>
              </a:solidFill>
            </a:endParaRPr>
          </a:p>
        </p:txBody>
      </p:sp>
      <p:sp>
        <p:nvSpPr>
          <p:cNvPr id="731" name="Google Shape;731;p67"/>
          <p:cNvSpPr txBox="1"/>
          <p:nvPr/>
        </p:nvSpPr>
        <p:spPr>
          <a:xfrm>
            <a:off x="1061217" y="3811707"/>
            <a:ext cx="351900" cy="466500"/>
          </a:xfrm>
          <a:prstGeom prst="rect">
            <a:avLst/>
          </a:prstGeom>
          <a:noFill/>
          <a:ln>
            <a:noFill/>
          </a:ln>
        </p:spPr>
        <p:txBody>
          <a:bodyPr spcFirstLastPara="1" wrap="square" lIns="0" tIns="32975" rIns="0" bIns="32975" anchor="ctr" anchorCtr="0">
            <a:spAutoFit/>
          </a:bodyPr>
          <a:lstStyle/>
          <a:p>
            <a:pPr marL="0" marR="0" lvl="0" indent="0" algn="ctr" rtl="0">
              <a:spcBef>
                <a:spcPts val="0"/>
              </a:spcBef>
              <a:spcAft>
                <a:spcPts val="0"/>
              </a:spcAft>
              <a:buNone/>
            </a:pPr>
            <a:r>
              <a:rPr lang="en" sz="2598" b="1">
                <a:solidFill>
                  <a:srgbClr val="A2B969"/>
                </a:solidFill>
                <a:latin typeface="Calibri"/>
                <a:ea typeface="Calibri"/>
                <a:cs typeface="Calibri"/>
                <a:sym typeface="Calibri"/>
              </a:rPr>
              <a:t>06</a:t>
            </a:r>
            <a:endParaRPr sz="1010">
              <a:solidFill>
                <a:srgbClr val="A2B969"/>
              </a:solidFill>
            </a:endParaRPr>
          </a:p>
        </p:txBody>
      </p:sp>
      <p:sp>
        <p:nvSpPr>
          <p:cNvPr id="732" name="Google Shape;732;p67"/>
          <p:cNvSpPr txBox="1"/>
          <p:nvPr/>
        </p:nvSpPr>
        <p:spPr>
          <a:xfrm>
            <a:off x="7121912" y="2205700"/>
            <a:ext cx="959913"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dirty="0">
                <a:solidFill>
                  <a:schemeClr val="dk1"/>
                </a:solidFill>
                <a:latin typeface="Calibri"/>
                <a:ea typeface="Calibri"/>
                <a:cs typeface="Calibri"/>
                <a:sym typeface="Calibri"/>
              </a:rPr>
              <a:t>Datasets</a:t>
            </a:r>
            <a:endParaRPr sz="1500" b="1" dirty="0">
              <a:solidFill>
                <a:schemeClr val="dk1"/>
              </a:solidFill>
              <a:latin typeface="Calibri"/>
              <a:ea typeface="Calibri"/>
              <a:cs typeface="Calibri"/>
              <a:sym typeface="Calibri"/>
            </a:endParaRPr>
          </a:p>
        </p:txBody>
      </p:sp>
      <p:sp>
        <p:nvSpPr>
          <p:cNvPr id="733" name="Google Shape;733;p67"/>
          <p:cNvSpPr txBox="1"/>
          <p:nvPr/>
        </p:nvSpPr>
        <p:spPr>
          <a:xfrm>
            <a:off x="6617675" y="2601400"/>
            <a:ext cx="2059800" cy="36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1"/>
                </a:solidFill>
                <a:latin typeface="Calibri"/>
                <a:ea typeface="Calibri"/>
                <a:cs typeface="Calibri"/>
                <a:sym typeface="Calibri"/>
              </a:rPr>
              <a:t>abc3_oqmd_cs.csv</a:t>
            </a:r>
            <a:endParaRPr sz="1500">
              <a:solidFill>
                <a:schemeClr val="dk1"/>
              </a:solidFill>
              <a:latin typeface="Calibri"/>
              <a:ea typeface="Calibri"/>
              <a:cs typeface="Calibri"/>
              <a:sym typeface="Calibri"/>
            </a:endParaRPr>
          </a:p>
          <a:p>
            <a:pPr marL="0" lvl="0" indent="0" algn="ctr" rtl="0">
              <a:spcBef>
                <a:spcPts val="0"/>
              </a:spcBef>
              <a:spcAft>
                <a:spcPts val="0"/>
              </a:spcAft>
              <a:buNone/>
            </a:pPr>
            <a:r>
              <a:rPr lang="en" sz="1500">
                <a:solidFill>
                  <a:schemeClr val="dk1"/>
                </a:solidFill>
                <a:latin typeface="Calibri"/>
                <a:ea typeface="Calibri"/>
                <a:cs typeface="Calibri"/>
                <a:sym typeface="Calibri"/>
              </a:rPr>
              <a:t>perov_form.csv</a:t>
            </a:r>
            <a:endParaRPr sz="1500">
              <a:solidFill>
                <a:schemeClr val="dk1"/>
              </a:solidFill>
              <a:latin typeface="Calibri"/>
              <a:ea typeface="Calibri"/>
              <a:cs typeface="Calibri"/>
              <a:sym typeface="Calibri"/>
            </a:endParaRPr>
          </a:p>
          <a:p>
            <a:pPr marL="0" lvl="0" indent="0" algn="ctr" rtl="0">
              <a:spcBef>
                <a:spcPts val="0"/>
              </a:spcBef>
              <a:spcAft>
                <a:spcPts val="0"/>
              </a:spcAft>
              <a:buNone/>
            </a:pPr>
            <a:r>
              <a:rPr lang="en" sz="1500">
                <a:solidFill>
                  <a:schemeClr val="dk1"/>
                </a:solidFill>
                <a:latin typeface="Calibri"/>
                <a:ea typeface="Calibri"/>
                <a:cs typeface="Calibri"/>
                <a:sym typeface="Calibri"/>
              </a:rPr>
              <a:t>perov_stab.csv</a:t>
            </a:r>
            <a:endParaRPr sz="1500">
              <a:solidFill>
                <a:schemeClr val="dk1"/>
              </a:solidFill>
              <a:latin typeface="Calibri"/>
              <a:ea typeface="Calibri"/>
              <a:cs typeface="Calibri"/>
              <a:sym typeface="Calibri"/>
            </a:endParaRPr>
          </a:p>
          <a:p>
            <a:pPr marL="457200" lvl="0" indent="0" algn="ctr" rtl="0">
              <a:spcBef>
                <a:spcPts val="0"/>
              </a:spcBef>
              <a:spcAft>
                <a:spcPts val="0"/>
              </a:spcAft>
              <a:buNone/>
            </a:pPr>
            <a:endParaRPr sz="15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7"/>
        <p:cNvGrpSpPr/>
        <p:nvPr/>
      </p:nvGrpSpPr>
      <p:grpSpPr>
        <a:xfrm>
          <a:off x="0" y="0"/>
          <a:ext cx="0" cy="0"/>
          <a:chOff x="0" y="0"/>
          <a:chExt cx="0" cy="0"/>
        </a:xfrm>
      </p:grpSpPr>
      <p:pic>
        <p:nvPicPr>
          <p:cNvPr id="738" name="Google Shape;738;p68" title="accuracy_rel_vs_DownSample.png"/>
          <p:cNvPicPr preferRelativeResize="0"/>
          <p:nvPr/>
        </p:nvPicPr>
        <p:blipFill rotWithShape="1">
          <a:blip r:embed="rId4">
            <a:alphaModFix/>
          </a:blip>
          <a:srcRect r="13397" b="1931"/>
          <a:stretch/>
        </p:blipFill>
        <p:spPr>
          <a:xfrm>
            <a:off x="0" y="2235400"/>
            <a:ext cx="4502723" cy="2372774"/>
          </a:xfrm>
          <a:prstGeom prst="rect">
            <a:avLst/>
          </a:prstGeom>
          <a:noFill/>
          <a:ln>
            <a:noFill/>
          </a:ln>
        </p:spPr>
      </p:pic>
      <p:sp>
        <p:nvSpPr>
          <p:cNvPr id="739" name="Google Shape;739;p68"/>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740" name="Google Shape;740;p68"/>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31</a:t>
            </a:fld>
            <a:endParaRPr/>
          </a:p>
        </p:txBody>
      </p:sp>
      <p:sp>
        <p:nvSpPr>
          <p:cNvPr id="741" name="Google Shape;741;p68"/>
          <p:cNvSpPr txBox="1"/>
          <p:nvPr/>
        </p:nvSpPr>
        <p:spPr>
          <a:xfrm>
            <a:off x="2208600" y="963050"/>
            <a:ext cx="472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1"/>
                </a:solidFill>
                <a:latin typeface="Calibri"/>
                <a:ea typeface="Calibri"/>
                <a:cs typeface="Calibri"/>
                <a:sym typeface="Calibri"/>
              </a:rPr>
              <a:t>Sampling comparison </a:t>
            </a:r>
            <a:endParaRPr sz="1800" b="1">
              <a:latin typeface="Calibri"/>
              <a:ea typeface="Calibri"/>
              <a:cs typeface="Calibri"/>
              <a:sym typeface="Calibri"/>
            </a:endParaRPr>
          </a:p>
        </p:txBody>
      </p:sp>
      <p:pic>
        <p:nvPicPr>
          <p:cNvPr id="742" name="Google Shape;742;p68" title="accuracy_rel_vs_SMOTE.png"/>
          <p:cNvPicPr preferRelativeResize="0"/>
          <p:nvPr/>
        </p:nvPicPr>
        <p:blipFill rotWithShape="1">
          <a:blip r:embed="rId5">
            <a:alphaModFix/>
          </a:blip>
          <a:srcRect l="87035" t="6008" b="58544"/>
          <a:stretch/>
        </p:blipFill>
        <p:spPr>
          <a:xfrm>
            <a:off x="0" y="1085313"/>
            <a:ext cx="1051889" cy="1150087"/>
          </a:xfrm>
          <a:prstGeom prst="rect">
            <a:avLst/>
          </a:prstGeom>
          <a:noFill/>
          <a:ln>
            <a:noFill/>
          </a:ln>
        </p:spPr>
      </p:pic>
      <p:pic>
        <p:nvPicPr>
          <p:cNvPr id="743" name="Google Shape;743;p68" title="macro_precision_rel_vs_DownSample.png"/>
          <p:cNvPicPr preferRelativeResize="0"/>
          <p:nvPr/>
        </p:nvPicPr>
        <p:blipFill rotWithShape="1">
          <a:blip r:embed="rId6">
            <a:alphaModFix/>
          </a:blip>
          <a:srcRect r="13397"/>
          <a:stretch/>
        </p:blipFill>
        <p:spPr>
          <a:xfrm>
            <a:off x="4502725" y="2235400"/>
            <a:ext cx="4641275" cy="24404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pic>
        <p:nvPicPr>
          <p:cNvPr id="748" name="Google Shape;748;p69" title="macro_recall_rel_vs_DownSample.png"/>
          <p:cNvPicPr preferRelativeResize="0"/>
          <p:nvPr/>
        </p:nvPicPr>
        <p:blipFill rotWithShape="1">
          <a:blip r:embed="rId4">
            <a:alphaModFix/>
          </a:blip>
          <a:srcRect r="13741"/>
          <a:stretch/>
        </p:blipFill>
        <p:spPr>
          <a:xfrm>
            <a:off x="0" y="2267100"/>
            <a:ext cx="4463375" cy="2448175"/>
          </a:xfrm>
          <a:prstGeom prst="rect">
            <a:avLst/>
          </a:prstGeom>
          <a:noFill/>
          <a:ln>
            <a:noFill/>
          </a:ln>
        </p:spPr>
      </p:pic>
      <p:sp>
        <p:nvSpPr>
          <p:cNvPr id="749" name="Google Shape;749;p69"/>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750" name="Google Shape;750;p69"/>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32</a:t>
            </a:fld>
            <a:endParaRPr/>
          </a:p>
        </p:txBody>
      </p:sp>
      <p:sp>
        <p:nvSpPr>
          <p:cNvPr id="751" name="Google Shape;751;p69"/>
          <p:cNvSpPr txBox="1"/>
          <p:nvPr/>
        </p:nvSpPr>
        <p:spPr>
          <a:xfrm>
            <a:off x="2208600" y="963050"/>
            <a:ext cx="472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1"/>
                </a:solidFill>
                <a:latin typeface="Calibri"/>
                <a:ea typeface="Calibri"/>
                <a:cs typeface="Calibri"/>
                <a:sym typeface="Calibri"/>
              </a:rPr>
              <a:t>Sampling comparison </a:t>
            </a:r>
            <a:endParaRPr sz="1800" b="1">
              <a:latin typeface="Calibri"/>
              <a:ea typeface="Calibri"/>
              <a:cs typeface="Calibri"/>
              <a:sym typeface="Calibri"/>
            </a:endParaRPr>
          </a:p>
        </p:txBody>
      </p:sp>
      <p:pic>
        <p:nvPicPr>
          <p:cNvPr id="752" name="Google Shape;752;p69" title="accuracy_rel_vs_SMOTE.png"/>
          <p:cNvPicPr preferRelativeResize="0"/>
          <p:nvPr/>
        </p:nvPicPr>
        <p:blipFill rotWithShape="1">
          <a:blip r:embed="rId5">
            <a:alphaModFix/>
          </a:blip>
          <a:srcRect l="87035" t="6008" b="58544"/>
          <a:stretch/>
        </p:blipFill>
        <p:spPr>
          <a:xfrm>
            <a:off x="0" y="1085313"/>
            <a:ext cx="1051889" cy="1150087"/>
          </a:xfrm>
          <a:prstGeom prst="rect">
            <a:avLst/>
          </a:prstGeom>
          <a:noFill/>
          <a:ln>
            <a:noFill/>
          </a:ln>
        </p:spPr>
      </p:pic>
      <p:pic>
        <p:nvPicPr>
          <p:cNvPr id="753" name="Google Shape;753;p69" title="macro_f1_rel_vs_DownSample.png"/>
          <p:cNvPicPr preferRelativeResize="0"/>
          <p:nvPr/>
        </p:nvPicPr>
        <p:blipFill rotWithShape="1">
          <a:blip r:embed="rId6">
            <a:alphaModFix/>
          </a:blip>
          <a:srcRect r="13741"/>
          <a:stretch/>
        </p:blipFill>
        <p:spPr>
          <a:xfrm>
            <a:off x="4384650" y="2267100"/>
            <a:ext cx="4759352" cy="2448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7"/>
        <p:cNvGrpSpPr/>
        <p:nvPr/>
      </p:nvGrpSpPr>
      <p:grpSpPr>
        <a:xfrm>
          <a:off x="0" y="0"/>
          <a:ext cx="0" cy="0"/>
          <a:chOff x="0" y="0"/>
          <a:chExt cx="0" cy="0"/>
        </a:xfrm>
      </p:grpSpPr>
      <p:pic>
        <p:nvPicPr>
          <p:cNvPr id="758" name="Google Shape;758;p70" title="weighted_precision_rel_vs_DownSample.png"/>
          <p:cNvPicPr preferRelativeResize="0"/>
          <p:nvPr/>
        </p:nvPicPr>
        <p:blipFill rotWithShape="1">
          <a:blip r:embed="rId4">
            <a:alphaModFix/>
          </a:blip>
          <a:srcRect r="13479"/>
          <a:stretch/>
        </p:blipFill>
        <p:spPr>
          <a:xfrm>
            <a:off x="0" y="2357675"/>
            <a:ext cx="4463375" cy="2326099"/>
          </a:xfrm>
          <a:prstGeom prst="rect">
            <a:avLst/>
          </a:prstGeom>
          <a:noFill/>
          <a:ln>
            <a:noFill/>
          </a:ln>
        </p:spPr>
      </p:pic>
      <p:sp>
        <p:nvSpPr>
          <p:cNvPr id="759" name="Google Shape;759;p70"/>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760" name="Google Shape;760;p70"/>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33</a:t>
            </a:fld>
            <a:endParaRPr/>
          </a:p>
        </p:txBody>
      </p:sp>
      <p:sp>
        <p:nvSpPr>
          <p:cNvPr id="761" name="Google Shape;761;p70"/>
          <p:cNvSpPr txBox="1"/>
          <p:nvPr/>
        </p:nvSpPr>
        <p:spPr>
          <a:xfrm>
            <a:off x="2208600" y="963050"/>
            <a:ext cx="472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1"/>
                </a:solidFill>
                <a:latin typeface="Calibri"/>
                <a:ea typeface="Calibri"/>
                <a:cs typeface="Calibri"/>
                <a:sym typeface="Calibri"/>
              </a:rPr>
              <a:t>Sampling comparison </a:t>
            </a:r>
            <a:endParaRPr sz="1800" b="1">
              <a:latin typeface="Calibri"/>
              <a:ea typeface="Calibri"/>
              <a:cs typeface="Calibri"/>
              <a:sym typeface="Calibri"/>
            </a:endParaRPr>
          </a:p>
        </p:txBody>
      </p:sp>
      <p:pic>
        <p:nvPicPr>
          <p:cNvPr id="762" name="Google Shape;762;p70" title="accuracy_rel_vs_SMOTE.png"/>
          <p:cNvPicPr preferRelativeResize="0"/>
          <p:nvPr/>
        </p:nvPicPr>
        <p:blipFill rotWithShape="1">
          <a:blip r:embed="rId5">
            <a:alphaModFix/>
          </a:blip>
          <a:srcRect l="87035" t="6008" b="58544"/>
          <a:stretch/>
        </p:blipFill>
        <p:spPr>
          <a:xfrm>
            <a:off x="0" y="1085313"/>
            <a:ext cx="1051889" cy="1150087"/>
          </a:xfrm>
          <a:prstGeom prst="rect">
            <a:avLst/>
          </a:prstGeom>
          <a:noFill/>
          <a:ln>
            <a:noFill/>
          </a:ln>
        </p:spPr>
      </p:pic>
      <p:pic>
        <p:nvPicPr>
          <p:cNvPr id="763" name="Google Shape;763;p70" title="weighted_recall_rel_vs_DownSample.png"/>
          <p:cNvPicPr preferRelativeResize="0"/>
          <p:nvPr/>
        </p:nvPicPr>
        <p:blipFill rotWithShape="1">
          <a:blip r:embed="rId6">
            <a:alphaModFix/>
          </a:blip>
          <a:srcRect r="13651"/>
          <a:stretch/>
        </p:blipFill>
        <p:spPr>
          <a:xfrm>
            <a:off x="4581375" y="2357674"/>
            <a:ext cx="4463375" cy="22504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7"/>
        <p:cNvGrpSpPr/>
        <p:nvPr/>
      </p:nvGrpSpPr>
      <p:grpSpPr>
        <a:xfrm>
          <a:off x="0" y="0"/>
          <a:ext cx="0" cy="0"/>
          <a:chOff x="0" y="0"/>
          <a:chExt cx="0" cy="0"/>
        </a:xfrm>
      </p:grpSpPr>
      <p:pic>
        <p:nvPicPr>
          <p:cNvPr id="768" name="Google Shape;768;p71" title="weighted_f1_rel_vs_DownSample.png"/>
          <p:cNvPicPr preferRelativeResize="0"/>
          <p:nvPr/>
        </p:nvPicPr>
        <p:blipFill rotWithShape="1">
          <a:blip r:embed="rId4">
            <a:alphaModFix/>
          </a:blip>
          <a:srcRect r="13479"/>
          <a:stretch/>
        </p:blipFill>
        <p:spPr>
          <a:xfrm>
            <a:off x="0" y="2265525"/>
            <a:ext cx="4463375" cy="2342649"/>
          </a:xfrm>
          <a:prstGeom prst="rect">
            <a:avLst/>
          </a:prstGeom>
          <a:noFill/>
          <a:ln>
            <a:noFill/>
          </a:ln>
        </p:spPr>
      </p:pic>
      <p:sp>
        <p:nvSpPr>
          <p:cNvPr id="769" name="Google Shape;769;p71"/>
          <p:cNvSpPr txBox="1"/>
          <p:nvPr/>
        </p:nvSpPr>
        <p:spPr>
          <a:xfrm>
            <a:off x="70775" y="40895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ONGOING WORK</a:t>
            </a:r>
            <a:endParaRPr sz="1100">
              <a:solidFill>
                <a:schemeClr val="dk1"/>
              </a:solidFill>
            </a:endParaRPr>
          </a:p>
        </p:txBody>
      </p:sp>
      <p:sp>
        <p:nvSpPr>
          <p:cNvPr id="770" name="Google Shape;770;p71"/>
          <p:cNvSpPr txBox="1">
            <a:spLocks noGrp="1"/>
          </p:cNvSpPr>
          <p:nvPr>
            <p:ph type="sldNum" idx="12"/>
          </p:nvPr>
        </p:nvSpPr>
        <p:spPr>
          <a:xfrm>
            <a:off x="8496058"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34</a:t>
            </a:fld>
            <a:endParaRPr/>
          </a:p>
        </p:txBody>
      </p:sp>
      <p:sp>
        <p:nvSpPr>
          <p:cNvPr id="771" name="Google Shape;771;p71"/>
          <p:cNvSpPr txBox="1"/>
          <p:nvPr/>
        </p:nvSpPr>
        <p:spPr>
          <a:xfrm>
            <a:off x="2208600" y="963050"/>
            <a:ext cx="4726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chemeClr val="dk1"/>
                </a:solidFill>
                <a:latin typeface="Calibri"/>
                <a:ea typeface="Calibri"/>
                <a:cs typeface="Calibri"/>
                <a:sym typeface="Calibri"/>
              </a:rPr>
              <a:t>Sampling comparison </a:t>
            </a:r>
            <a:endParaRPr sz="1800" b="1">
              <a:latin typeface="Calibri"/>
              <a:ea typeface="Calibri"/>
              <a:cs typeface="Calibri"/>
              <a:sym typeface="Calibri"/>
            </a:endParaRPr>
          </a:p>
        </p:txBody>
      </p:sp>
      <p:pic>
        <p:nvPicPr>
          <p:cNvPr id="772" name="Google Shape;772;p71" title="accuracy_rel_vs_SMOTE.png"/>
          <p:cNvPicPr preferRelativeResize="0"/>
          <p:nvPr/>
        </p:nvPicPr>
        <p:blipFill rotWithShape="1">
          <a:blip r:embed="rId5">
            <a:alphaModFix/>
          </a:blip>
          <a:srcRect l="87035" t="6008" b="58544"/>
          <a:stretch/>
        </p:blipFill>
        <p:spPr>
          <a:xfrm>
            <a:off x="0" y="1085313"/>
            <a:ext cx="1051889" cy="1150087"/>
          </a:xfrm>
          <a:prstGeom prst="rect">
            <a:avLst/>
          </a:prstGeom>
          <a:noFill/>
          <a:ln>
            <a:noFill/>
          </a:ln>
        </p:spPr>
      </p:pic>
      <p:pic>
        <p:nvPicPr>
          <p:cNvPr id="773" name="Google Shape;773;p71" title="mcc_rel_vs_DownSample.png"/>
          <p:cNvPicPr preferRelativeResize="0"/>
          <p:nvPr/>
        </p:nvPicPr>
        <p:blipFill rotWithShape="1">
          <a:blip r:embed="rId6">
            <a:alphaModFix/>
          </a:blip>
          <a:srcRect r="13479"/>
          <a:stretch/>
        </p:blipFill>
        <p:spPr>
          <a:xfrm>
            <a:off x="4463375" y="2268125"/>
            <a:ext cx="4680627" cy="23426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7"/>
        <p:cNvGrpSpPr/>
        <p:nvPr/>
      </p:nvGrpSpPr>
      <p:grpSpPr>
        <a:xfrm>
          <a:off x="0" y="0"/>
          <a:ext cx="0" cy="0"/>
          <a:chOff x="0" y="0"/>
          <a:chExt cx="0" cy="0"/>
        </a:xfrm>
      </p:grpSpPr>
      <p:sp>
        <p:nvSpPr>
          <p:cNvPr id="778" name="Google Shape;778;p72"/>
          <p:cNvSpPr txBox="1"/>
          <p:nvPr/>
        </p:nvSpPr>
        <p:spPr>
          <a:xfrm>
            <a:off x="-72550" y="381050"/>
            <a:ext cx="2583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APPLICATION</a:t>
            </a:r>
            <a:endParaRPr sz="1100">
              <a:solidFill>
                <a:schemeClr val="dk1"/>
              </a:solidFill>
            </a:endParaRPr>
          </a:p>
        </p:txBody>
      </p:sp>
      <p:pic>
        <p:nvPicPr>
          <p:cNvPr id="779" name="Google Shape;779;p72" title="STRUCTURE.png"/>
          <p:cNvPicPr preferRelativeResize="0"/>
          <p:nvPr/>
        </p:nvPicPr>
        <p:blipFill rotWithShape="1">
          <a:blip r:embed="rId4">
            <a:alphaModFix/>
          </a:blip>
          <a:srcRect t="1980" b="-1980"/>
          <a:stretch/>
        </p:blipFill>
        <p:spPr>
          <a:xfrm>
            <a:off x="313262" y="968575"/>
            <a:ext cx="8517473" cy="3440875"/>
          </a:xfrm>
          <a:prstGeom prst="rect">
            <a:avLst/>
          </a:prstGeom>
          <a:noFill/>
          <a:ln>
            <a:noFill/>
          </a:ln>
        </p:spPr>
      </p:pic>
      <p:sp>
        <p:nvSpPr>
          <p:cNvPr id="780" name="Google Shape;780;p72"/>
          <p:cNvSpPr txBox="1"/>
          <p:nvPr/>
        </p:nvSpPr>
        <p:spPr>
          <a:xfrm>
            <a:off x="62900" y="4331125"/>
            <a:ext cx="89496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b="1">
                <a:solidFill>
                  <a:schemeClr val="dk1"/>
                </a:solidFill>
              </a:rPr>
              <a:t>Reference:</a:t>
            </a:r>
            <a:endParaRPr sz="1000" b="1">
              <a:solidFill>
                <a:schemeClr val="dk1"/>
              </a:solidFill>
            </a:endParaRPr>
          </a:p>
          <a:p>
            <a:pPr marL="0" lvl="0" indent="0" algn="just" rtl="0">
              <a:spcBef>
                <a:spcPts val="0"/>
              </a:spcBef>
              <a:spcAft>
                <a:spcPts val="0"/>
              </a:spcAft>
              <a:buNone/>
            </a:pPr>
            <a:r>
              <a:rPr lang="en" sz="1000">
                <a:solidFill>
                  <a:schemeClr val="dk1"/>
                </a:solidFill>
              </a:rPr>
              <a:t>Behara, S., Poonawala, T., &amp; Thomas, T. (2020). Crystal structure classification in ABO3 perovskites via machine learning. </a:t>
            </a:r>
            <a:r>
              <a:rPr lang="en" sz="1000" i="1">
                <a:solidFill>
                  <a:schemeClr val="dk1"/>
                </a:solidFill>
              </a:rPr>
              <a:t>Computational Materials Science</a:t>
            </a:r>
            <a:r>
              <a:rPr lang="en" sz="1000">
                <a:solidFill>
                  <a:schemeClr val="dk1"/>
                </a:solidFill>
              </a:rPr>
              <a:t>, </a:t>
            </a:r>
            <a:r>
              <a:rPr lang="en" sz="1000" i="1">
                <a:solidFill>
                  <a:schemeClr val="dk1"/>
                </a:solidFill>
              </a:rPr>
              <a:t>188</a:t>
            </a:r>
            <a:r>
              <a:rPr lang="en" sz="1000">
                <a:solidFill>
                  <a:schemeClr val="dk1"/>
                </a:solidFill>
              </a:rPr>
              <a:t>, 110191. </a:t>
            </a:r>
            <a:r>
              <a:rPr lang="en" sz="1000" u="sng">
                <a:solidFill>
                  <a:schemeClr val="hlink"/>
                </a:solidFill>
                <a:hlinkClick r:id="rId5"/>
              </a:rPr>
              <a:t>https://doi.org/10.1016/j.commatsci.2020.110191</a:t>
            </a:r>
            <a:r>
              <a:rPr lang="en" sz="1000">
                <a:solidFill>
                  <a:schemeClr val="dk1"/>
                </a:solidFill>
              </a:rPr>
              <a:t>, Accepted 16 November 2020  </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just" rtl="0">
              <a:spcBef>
                <a:spcPts val="0"/>
              </a:spcBef>
              <a:spcAft>
                <a:spcPts val="0"/>
              </a:spcAft>
              <a:buNone/>
            </a:pPr>
            <a:r>
              <a:rPr lang="en" sz="1000">
                <a:solidFill>
                  <a:schemeClr val="dk1"/>
                </a:solidFill>
              </a:rPr>
              <a:t>  </a:t>
            </a:r>
            <a:endParaRPr sz="1000">
              <a:solidFill>
                <a:schemeClr val="dk1"/>
              </a:solidFill>
            </a:endParaRPr>
          </a:p>
          <a:p>
            <a:pPr marL="0" lvl="0" indent="-457200" algn="just" rtl="0">
              <a:lnSpc>
                <a:spcPct val="100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p:txBody>
      </p:sp>
      <p:sp>
        <p:nvSpPr>
          <p:cNvPr id="781" name="Google Shape;781;p72"/>
          <p:cNvSpPr txBox="1">
            <a:spLocks noGrp="1"/>
          </p:cNvSpPr>
          <p:nvPr>
            <p:ph type="sldNum" idx="12"/>
          </p:nvPr>
        </p:nvSpPr>
        <p:spPr>
          <a:xfrm>
            <a:off x="8496033" y="46081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5"/>
        <p:cNvGrpSpPr/>
        <p:nvPr/>
      </p:nvGrpSpPr>
      <p:grpSpPr>
        <a:xfrm>
          <a:off x="0" y="0"/>
          <a:ext cx="0" cy="0"/>
          <a:chOff x="0" y="0"/>
          <a:chExt cx="0" cy="0"/>
        </a:xfrm>
      </p:grpSpPr>
      <p:sp>
        <p:nvSpPr>
          <p:cNvPr id="786" name="Google Shape;786;p73"/>
          <p:cNvSpPr txBox="1"/>
          <p:nvPr/>
        </p:nvSpPr>
        <p:spPr>
          <a:xfrm>
            <a:off x="-94375" y="456175"/>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LIMITATIONS</a:t>
            </a:r>
            <a:endParaRPr sz="1100">
              <a:solidFill>
                <a:schemeClr val="dk1"/>
              </a:solidFill>
            </a:endParaRPr>
          </a:p>
        </p:txBody>
      </p:sp>
      <p:sp>
        <p:nvSpPr>
          <p:cNvPr id="787" name="Google Shape;787;p73"/>
          <p:cNvSpPr txBox="1">
            <a:spLocks noGrp="1"/>
          </p:cNvSpPr>
          <p:nvPr>
            <p:ph type="sldNum" idx="12"/>
          </p:nvPr>
        </p:nvSpPr>
        <p:spPr>
          <a:xfrm>
            <a:off x="8535358" y="45767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36</a:t>
            </a:fld>
            <a:endParaRPr/>
          </a:p>
        </p:txBody>
      </p:sp>
      <p:sp>
        <p:nvSpPr>
          <p:cNvPr id="788" name="Google Shape;788;p73"/>
          <p:cNvSpPr/>
          <p:nvPr/>
        </p:nvSpPr>
        <p:spPr>
          <a:xfrm>
            <a:off x="263188" y="1807381"/>
            <a:ext cx="1972850" cy="1972189"/>
          </a:xfrm>
          <a:custGeom>
            <a:avLst/>
            <a:gdLst/>
            <a:ahLst/>
            <a:cxnLst/>
            <a:rect l="l" t="t" r="r" b="b"/>
            <a:pathLst>
              <a:path w="340000" h="339886" extrusionOk="0">
                <a:moveTo>
                  <a:pt x="215739" y="0"/>
                </a:moveTo>
                <a:lnTo>
                  <a:pt x="124790" y="0"/>
                </a:lnTo>
                <a:lnTo>
                  <a:pt x="45474" y="45459"/>
                </a:lnTo>
                <a:lnTo>
                  <a:pt x="0" y="124220"/>
                </a:lnTo>
                <a:lnTo>
                  <a:pt x="0" y="215666"/>
                </a:lnTo>
                <a:lnTo>
                  <a:pt x="45474" y="294427"/>
                </a:lnTo>
                <a:lnTo>
                  <a:pt x="124790" y="339886"/>
                </a:lnTo>
                <a:lnTo>
                  <a:pt x="215739" y="339886"/>
                </a:lnTo>
                <a:lnTo>
                  <a:pt x="294526" y="294427"/>
                </a:lnTo>
                <a:lnTo>
                  <a:pt x="340001" y="215666"/>
                </a:lnTo>
                <a:lnTo>
                  <a:pt x="340001" y="124220"/>
                </a:lnTo>
                <a:lnTo>
                  <a:pt x="294526" y="45459"/>
                </a:lnTo>
                <a:lnTo>
                  <a:pt x="215739" y="0"/>
                </a:lnTo>
                <a:close/>
              </a:path>
            </a:pathLst>
          </a:custGeom>
          <a:solidFill>
            <a:srgbClr val="001F33"/>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pPr>
            <a:endParaRPr sz="1882">
              <a:solidFill>
                <a:srgbClr val="000000"/>
              </a:solidFill>
              <a:latin typeface="Calibri"/>
              <a:ea typeface="Calibri"/>
              <a:cs typeface="Calibri"/>
              <a:sym typeface="Calibri"/>
            </a:endParaRPr>
          </a:p>
        </p:txBody>
      </p:sp>
      <p:sp>
        <p:nvSpPr>
          <p:cNvPr id="789" name="Google Shape;789;p73"/>
          <p:cNvSpPr txBox="1"/>
          <p:nvPr/>
        </p:nvSpPr>
        <p:spPr>
          <a:xfrm>
            <a:off x="520175" y="2569550"/>
            <a:ext cx="1458900" cy="447900"/>
          </a:xfrm>
          <a:prstGeom prst="rect">
            <a:avLst/>
          </a:prstGeom>
          <a:noFill/>
          <a:ln>
            <a:noFill/>
          </a:ln>
        </p:spPr>
        <p:txBody>
          <a:bodyPr spcFirstLastPara="1" wrap="square" lIns="0" tIns="47800" rIns="0" bIns="47800" anchor="b" anchorCtr="0">
            <a:spAutoFit/>
          </a:bodyPr>
          <a:lstStyle/>
          <a:p>
            <a:pPr marL="0" marR="0" lvl="0" indent="0" algn="ctr" rtl="0">
              <a:spcBef>
                <a:spcPts val="0"/>
              </a:spcBef>
              <a:spcAft>
                <a:spcPts val="0"/>
              </a:spcAft>
              <a:buNone/>
            </a:pPr>
            <a:r>
              <a:rPr lang="en" sz="2282" b="1">
                <a:solidFill>
                  <a:srgbClr val="FFFFFF"/>
                </a:solidFill>
                <a:latin typeface="Calibri"/>
                <a:ea typeface="Calibri"/>
                <a:cs typeface="Calibri"/>
                <a:sym typeface="Calibri"/>
              </a:rPr>
              <a:t>Limitations</a:t>
            </a:r>
            <a:endParaRPr sz="1864"/>
          </a:p>
        </p:txBody>
      </p:sp>
      <p:grpSp>
        <p:nvGrpSpPr>
          <p:cNvPr id="790" name="Google Shape;790;p73"/>
          <p:cNvGrpSpPr/>
          <p:nvPr/>
        </p:nvGrpSpPr>
        <p:grpSpPr>
          <a:xfrm>
            <a:off x="1613021" y="1062154"/>
            <a:ext cx="7303756" cy="910975"/>
            <a:chOff x="3591130" y="1773825"/>
            <a:chExt cx="6319768" cy="870913"/>
          </a:xfrm>
        </p:grpSpPr>
        <p:sp>
          <p:nvSpPr>
            <p:cNvPr id="791" name="Google Shape;791;p73"/>
            <p:cNvSpPr/>
            <p:nvPr/>
          </p:nvSpPr>
          <p:spPr>
            <a:xfrm>
              <a:off x="4138296" y="1773825"/>
              <a:ext cx="5753656" cy="595274"/>
            </a:xfrm>
            <a:custGeom>
              <a:avLst/>
              <a:gdLst/>
              <a:ahLst/>
              <a:cxnLst/>
              <a:rect l="l" t="t" r="r" b="b"/>
              <a:pathLst>
                <a:path w="1037162" h="107305" extrusionOk="0">
                  <a:moveTo>
                    <a:pt x="983756" y="0"/>
                  </a:moveTo>
                  <a:lnTo>
                    <a:pt x="139306" y="0"/>
                  </a:lnTo>
                  <a:lnTo>
                    <a:pt x="0" y="96112"/>
                  </a:lnTo>
                  <a:lnTo>
                    <a:pt x="139306" y="107305"/>
                  </a:lnTo>
                  <a:lnTo>
                    <a:pt x="983756" y="107305"/>
                  </a:lnTo>
                  <a:cubicBezTo>
                    <a:pt x="1013368" y="107305"/>
                    <a:pt x="1037162" y="83518"/>
                    <a:pt x="1037162" y="53917"/>
                  </a:cubicBezTo>
                  <a:cubicBezTo>
                    <a:pt x="1037162" y="24316"/>
                    <a:pt x="1013368" y="529"/>
                    <a:pt x="983756" y="529"/>
                  </a:cubicBezTo>
                  <a:lnTo>
                    <a:pt x="983756" y="0"/>
                  </a:lnTo>
                  <a:close/>
                  <a:moveTo>
                    <a:pt x="978469" y="95147"/>
                  </a:moveTo>
                  <a:cubicBezTo>
                    <a:pt x="955731" y="95147"/>
                    <a:pt x="936695" y="76646"/>
                    <a:pt x="936695" y="53388"/>
                  </a:cubicBezTo>
                  <a:cubicBezTo>
                    <a:pt x="936695" y="30130"/>
                    <a:pt x="955203" y="11629"/>
                    <a:pt x="978469" y="11629"/>
                  </a:cubicBezTo>
                  <a:cubicBezTo>
                    <a:pt x="1001735" y="11629"/>
                    <a:pt x="1020242" y="30130"/>
                    <a:pt x="1020242" y="53388"/>
                  </a:cubicBezTo>
                  <a:cubicBezTo>
                    <a:pt x="1020242" y="76646"/>
                    <a:pt x="1001735" y="95147"/>
                    <a:pt x="978469" y="95147"/>
                  </a:cubicBezTo>
                  <a:close/>
                </a:path>
              </a:pathLst>
            </a:custGeom>
            <a:solidFill>
              <a:srgbClr val="4CC1EF"/>
            </a:solidFill>
            <a:ln>
              <a:noFill/>
            </a:ln>
            <a:effectLst>
              <a:outerShdw blurRad="57150" dist="19050" dir="5400000" algn="bl" rotWithShape="0">
                <a:srgbClr val="000000">
                  <a:alpha val="50000"/>
                </a:srgbClr>
              </a:outerShdw>
            </a:effectLst>
          </p:spPr>
          <p:txBody>
            <a:bodyPr spcFirstLastPara="1" wrap="square" lIns="95625" tIns="47800" rIns="95625" bIns="47800" anchor="ctr" anchorCtr="0">
              <a:noAutofit/>
            </a:bodyPr>
            <a:lstStyle/>
            <a:p>
              <a:pPr marL="0" marR="0" lvl="0" indent="0" algn="l" rtl="0">
                <a:spcBef>
                  <a:spcPts val="0"/>
                </a:spcBef>
                <a:spcAft>
                  <a:spcPts val="0"/>
                </a:spcAft>
                <a:buNone/>
              </a:pPr>
              <a:endParaRPr sz="1882">
                <a:solidFill>
                  <a:srgbClr val="000000"/>
                </a:solidFill>
                <a:latin typeface="Calibri"/>
                <a:ea typeface="Calibri"/>
                <a:cs typeface="Calibri"/>
                <a:sym typeface="Calibri"/>
              </a:endParaRPr>
            </a:p>
          </p:txBody>
        </p:sp>
        <p:sp>
          <p:nvSpPr>
            <p:cNvPr id="792" name="Google Shape;792;p73"/>
            <p:cNvSpPr/>
            <p:nvPr/>
          </p:nvSpPr>
          <p:spPr>
            <a:xfrm>
              <a:off x="3591130" y="1773825"/>
              <a:ext cx="1320011" cy="870913"/>
            </a:xfrm>
            <a:custGeom>
              <a:avLst/>
              <a:gdLst/>
              <a:ahLst/>
              <a:cxnLst/>
              <a:rect l="l" t="t" r="r" b="b"/>
              <a:pathLst>
                <a:path w="237947" h="156992" extrusionOk="0">
                  <a:moveTo>
                    <a:pt x="0" y="111534"/>
                  </a:moveTo>
                  <a:lnTo>
                    <a:pt x="237948" y="0"/>
                  </a:lnTo>
                  <a:lnTo>
                    <a:pt x="237948" y="106776"/>
                  </a:lnTo>
                  <a:lnTo>
                    <a:pt x="78787" y="156993"/>
                  </a:lnTo>
                  <a:lnTo>
                    <a:pt x="0" y="111534"/>
                  </a:lnTo>
                  <a:close/>
                </a:path>
              </a:pathLst>
            </a:custGeom>
            <a:solidFill>
              <a:srgbClr val="13A1D8"/>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pPr>
              <a:endParaRPr sz="1882">
                <a:solidFill>
                  <a:srgbClr val="000000"/>
                </a:solidFill>
                <a:latin typeface="Calibri"/>
                <a:ea typeface="Calibri"/>
                <a:cs typeface="Calibri"/>
                <a:sym typeface="Calibri"/>
              </a:endParaRPr>
            </a:p>
          </p:txBody>
        </p:sp>
        <p:sp>
          <p:nvSpPr>
            <p:cNvPr id="793" name="Google Shape;793;p73"/>
            <p:cNvSpPr txBox="1"/>
            <p:nvPr/>
          </p:nvSpPr>
          <p:spPr>
            <a:xfrm>
              <a:off x="9222998" y="1864750"/>
              <a:ext cx="687900" cy="369300"/>
            </a:xfrm>
            <a:prstGeom prst="rect">
              <a:avLst/>
            </a:prstGeom>
            <a:noFill/>
            <a:ln>
              <a:noFill/>
            </a:ln>
          </p:spPr>
          <p:txBody>
            <a:bodyPr spcFirstLastPara="1" wrap="square" lIns="0" tIns="47800" rIns="0" bIns="47800" anchor="b" anchorCtr="0">
              <a:spAutoFit/>
            </a:bodyPr>
            <a:lstStyle/>
            <a:p>
              <a:pPr marL="0" marR="0" lvl="0" indent="0" algn="ctr" rtl="0">
                <a:spcBef>
                  <a:spcPts val="0"/>
                </a:spcBef>
                <a:spcAft>
                  <a:spcPts val="0"/>
                </a:spcAft>
                <a:buNone/>
              </a:pPr>
              <a:r>
                <a:rPr lang="en" sz="1882" b="1">
                  <a:solidFill>
                    <a:schemeClr val="dk1"/>
                  </a:solidFill>
                  <a:latin typeface="Calibri"/>
                  <a:ea typeface="Calibri"/>
                  <a:cs typeface="Calibri"/>
                  <a:sym typeface="Calibri"/>
                </a:rPr>
                <a:t>01</a:t>
              </a:r>
              <a:endParaRPr sz="1464">
                <a:solidFill>
                  <a:schemeClr val="dk1"/>
                </a:solidFill>
              </a:endParaRPr>
            </a:p>
          </p:txBody>
        </p:sp>
        <p:sp>
          <p:nvSpPr>
            <p:cNvPr id="794" name="Google Shape;794;p73"/>
            <p:cNvSpPr txBox="1"/>
            <p:nvPr/>
          </p:nvSpPr>
          <p:spPr>
            <a:xfrm>
              <a:off x="5056619" y="1840600"/>
              <a:ext cx="1908900" cy="417600"/>
            </a:xfrm>
            <a:prstGeom prst="rect">
              <a:avLst/>
            </a:prstGeom>
            <a:noFill/>
            <a:ln>
              <a:noFill/>
            </a:ln>
          </p:spPr>
          <p:txBody>
            <a:bodyPr spcFirstLastPara="1" wrap="square" lIns="0" tIns="47800" rIns="0" bIns="47800" anchor="b" anchorCtr="0">
              <a:spAutoFit/>
            </a:bodyPr>
            <a:lstStyle/>
            <a:p>
              <a:pPr marL="0" marR="0" lvl="0" indent="0" algn="l" rtl="0">
                <a:spcBef>
                  <a:spcPts val="0"/>
                </a:spcBef>
                <a:spcAft>
                  <a:spcPts val="0"/>
                </a:spcAft>
                <a:buNone/>
              </a:pPr>
              <a:r>
                <a:rPr lang="en" sz="2210" b="1">
                  <a:solidFill>
                    <a:schemeClr val="dk1"/>
                  </a:solidFill>
                  <a:latin typeface="Calibri"/>
                  <a:ea typeface="Calibri"/>
                  <a:cs typeface="Calibri"/>
                  <a:sym typeface="Calibri"/>
                </a:rPr>
                <a:t>Oversampling</a:t>
              </a:r>
              <a:endParaRPr sz="1164">
                <a:solidFill>
                  <a:schemeClr val="dk1"/>
                </a:solidFill>
              </a:endParaRPr>
            </a:p>
          </p:txBody>
        </p:sp>
        <p:sp>
          <p:nvSpPr>
            <p:cNvPr id="795" name="Google Shape;795;p73"/>
            <p:cNvSpPr txBox="1"/>
            <p:nvPr/>
          </p:nvSpPr>
          <p:spPr>
            <a:xfrm>
              <a:off x="6879415" y="1840599"/>
              <a:ext cx="2112000" cy="461700"/>
            </a:xfrm>
            <a:prstGeom prst="rect">
              <a:avLst/>
            </a:prstGeom>
            <a:noFill/>
            <a:ln>
              <a:noFill/>
            </a:ln>
          </p:spPr>
          <p:txBody>
            <a:bodyPr spcFirstLastPara="1" wrap="square" lIns="0" tIns="47800" rIns="0" bIns="47800" anchor="t" anchorCtr="0">
              <a:spAutoFit/>
            </a:bodyPr>
            <a:lstStyle/>
            <a:p>
              <a:pPr marL="0" marR="0" lvl="0" indent="0" algn="l" rtl="0">
                <a:spcBef>
                  <a:spcPts val="0"/>
                </a:spcBef>
                <a:spcAft>
                  <a:spcPts val="0"/>
                </a:spcAft>
                <a:buNone/>
              </a:pPr>
              <a:r>
                <a:rPr lang="en" sz="1255">
                  <a:solidFill>
                    <a:schemeClr val="dk1"/>
                  </a:solidFill>
                  <a:latin typeface="Calibri"/>
                  <a:ea typeface="Calibri"/>
                  <a:cs typeface="Calibri"/>
                  <a:sym typeface="Calibri"/>
                </a:rPr>
                <a:t>Overfitting Risk, Class Boundary Distortion and Minority Class Noise</a:t>
              </a:r>
              <a:endParaRPr sz="1464">
                <a:solidFill>
                  <a:schemeClr val="dk1"/>
                </a:solidFill>
              </a:endParaRPr>
            </a:p>
          </p:txBody>
        </p:sp>
      </p:grpSp>
      <p:grpSp>
        <p:nvGrpSpPr>
          <p:cNvPr id="796" name="Google Shape;796;p73"/>
          <p:cNvGrpSpPr/>
          <p:nvPr/>
        </p:nvGrpSpPr>
        <p:grpSpPr>
          <a:xfrm>
            <a:off x="2118092" y="1770627"/>
            <a:ext cx="6798681" cy="708537"/>
            <a:chOff x="4028156" y="2451141"/>
            <a:chExt cx="5882739" cy="677377"/>
          </a:xfrm>
        </p:grpSpPr>
        <p:sp>
          <p:nvSpPr>
            <p:cNvPr id="797" name="Google Shape;797;p73"/>
            <p:cNvSpPr/>
            <p:nvPr/>
          </p:nvSpPr>
          <p:spPr>
            <a:xfrm>
              <a:off x="4347840" y="2451141"/>
              <a:ext cx="5544094" cy="595274"/>
            </a:xfrm>
            <a:custGeom>
              <a:avLst/>
              <a:gdLst/>
              <a:ahLst/>
              <a:cxnLst/>
              <a:rect l="l" t="t" r="r" b="b"/>
              <a:pathLst>
                <a:path w="999386" h="107305" extrusionOk="0">
                  <a:moveTo>
                    <a:pt x="945980" y="0"/>
                  </a:moveTo>
                  <a:lnTo>
                    <a:pt x="101530" y="0"/>
                  </a:lnTo>
                  <a:lnTo>
                    <a:pt x="0" y="78180"/>
                  </a:lnTo>
                  <a:lnTo>
                    <a:pt x="101530" y="107305"/>
                  </a:lnTo>
                  <a:lnTo>
                    <a:pt x="945980" y="107305"/>
                  </a:lnTo>
                  <a:cubicBezTo>
                    <a:pt x="975592" y="107305"/>
                    <a:pt x="999386" y="83518"/>
                    <a:pt x="999386" y="53917"/>
                  </a:cubicBezTo>
                  <a:cubicBezTo>
                    <a:pt x="999386" y="24315"/>
                    <a:pt x="975592" y="528"/>
                    <a:pt x="945980" y="528"/>
                  </a:cubicBezTo>
                  <a:lnTo>
                    <a:pt x="945980" y="0"/>
                  </a:lnTo>
                  <a:close/>
                  <a:moveTo>
                    <a:pt x="940693" y="95147"/>
                  </a:moveTo>
                  <a:cubicBezTo>
                    <a:pt x="917955" y="95147"/>
                    <a:pt x="898919" y="76646"/>
                    <a:pt x="898919" y="53388"/>
                  </a:cubicBezTo>
                  <a:cubicBezTo>
                    <a:pt x="898919" y="30130"/>
                    <a:pt x="917427" y="11629"/>
                    <a:pt x="940693" y="11629"/>
                  </a:cubicBezTo>
                  <a:cubicBezTo>
                    <a:pt x="963959" y="11629"/>
                    <a:pt x="982466" y="30130"/>
                    <a:pt x="982466" y="53388"/>
                  </a:cubicBezTo>
                  <a:cubicBezTo>
                    <a:pt x="982466" y="76646"/>
                    <a:pt x="963959" y="95147"/>
                    <a:pt x="940693" y="95147"/>
                  </a:cubicBezTo>
                  <a:close/>
                </a:path>
              </a:pathLst>
            </a:custGeom>
            <a:solidFill>
              <a:srgbClr val="FBA91E"/>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pPr>
              <a:endParaRPr sz="1882">
                <a:solidFill>
                  <a:srgbClr val="000000"/>
                </a:solidFill>
                <a:latin typeface="Calibri"/>
                <a:ea typeface="Calibri"/>
                <a:cs typeface="Calibri"/>
                <a:sym typeface="Calibri"/>
              </a:endParaRPr>
            </a:p>
          </p:txBody>
        </p:sp>
        <p:sp>
          <p:nvSpPr>
            <p:cNvPr id="798" name="Google Shape;798;p73"/>
            <p:cNvSpPr/>
            <p:nvPr/>
          </p:nvSpPr>
          <p:spPr>
            <a:xfrm>
              <a:off x="4028156" y="2451141"/>
              <a:ext cx="882946" cy="677377"/>
            </a:xfrm>
            <a:custGeom>
              <a:avLst/>
              <a:gdLst/>
              <a:ahLst/>
              <a:cxnLst/>
              <a:rect l="l" t="t" r="r" b="b"/>
              <a:pathLst>
                <a:path w="159161" h="122105" extrusionOk="0">
                  <a:moveTo>
                    <a:pt x="45475" y="122105"/>
                  </a:moveTo>
                  <a:lnTo>
                    <a:pt x="159161" y="107305"/>
                  </a:lnTo>
                  <a:lnTo>
                    <a:pt x="159161" y="0"/>
                  </a:lnTo>
                  <a:lnTo>
                    <a:pt x="0" y="43345"/>
                  </a:lnTo>
                  <a:lnTo>
                    <a:pt x="45475" y="122105"/>
                  </a:lnTo>
                  <a:close/>
                </a:path>
              </a:pathLst>
            </a:custGeom>
            <a:solidFill>
              <a:srgbClr val="CF8303"/>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pPr>
              <a:endParaRPr sz="1882">
                <a:solidFill>
                  <a:srgbClr val="000000"/>
                </a:solidFill>
                <a:latin typeface="Calibri"/>
                <a:ea typeface="Calibri"/>
                <a:cs typeface="Calibri"/>
                <a:sym typeface="Calibri"/>
              </a:endParaRPr>
            </a:p>
          </p:txBody>
        </p:sp>
        <p:sp>
          <p:nvSpPr>
            <p:cNvPr id="799" name="Google Shape;799;p73"/>
            <p:cNvSpPr txBox="1"/>
            <p:nvPr/>
          </p:nvSpPr>
          <p:spPr>
            <a:xfrm>
              <a:off x="9222995" y="2569264"/>
              <a:ext cx="687900" cy="369300"/>
            </a:xfrm>
            <a:prstGeom prst="rect">
              <a:avLst/>
            </a:prstGeom>
            <a:noFill/>
            <a:ln>
              <a:noFill/>
            </a:ln>
          </p:spPr>
          <p:txBody>
            <a:bodyPr spcFirstLastPara="1" wrap="square" lIns="0" tIns="47800" rIns="0" bIns="47800" anchor="b" anchorCtr="0">
              <a:spAutoFit/>
            </a:bodyPr>
            <a:lstStyle/>
            <a:p>
              <a:pPr marL="0" marR="0" lvl="0" indent="0" algn="ctr" rtl="0">
                <a:spcBef>
                  <a:spcPts val="0"/>
                </a:spcBef>
                <a:spcAft>
                  <a:spcPts val="0"/>
                </a:spcAft>
                <a:buNone/>
              </a:pPr>
              <a:r>
                <a:rPr lang="en" sz="1882" b="1">
                  <a:solidFill>
                    <a:schemeClr val="dk1"/>
                  </a:solidFill>
                  <a:latin typeface="Calibri"/>
                  <a:ea typeface="Calibri"/>
                  <a:cs typeface="Calibri"/>
                  <a:sym typeface="Calibri"/>
                </a:rPr>
                <a:t>02</a:t>
              </a:r>
              <a:endParaRPr sz="1464">
                <a:solidFill>
                  <a:schemeClr val="dk1"/>
                </a:solidFill>
              </a:endParaRPr>
            </a:p>
          </p:txBody>
        </p:sp>
        <p:sp>
          <p:nvSpPr>
            <p:cNvPr id="800" name="Google Shape;800;p73"/>
            <p:cNvSpPr txBox="1"/>
            <p:nvPr/>
          </p:nvSpPr>
          <p:spPr>
            <a:xfrm>
              <a:off x="5077613" y="2452530"/>
              <a:ext cx="1908900" cy="592500"/>
            </a:xfrm>
            <a:prstGeom prst="rect">
              <a:avLst/>
            </a:prstGeom>
            <a:noFill/>
            <a:ln>
              <a:noFill/>
            </a:ln>
          </p:spPr>
          <p:txBody>
            <a:bodyPr spcFirstLastPara="1" wrap="square" lIns="0" tIns="47800" rIns="0" bIns="47800" anchor="b" anchorCtr="0">
              <a:spAutoFit/>
            </a:bodyPr>
            <a:lstStyle/>
            <a:p>
              <a:pPr marL="0" marR="0" lvl="0" indent="0" algn="l" rtl="0">
                <a:spcBef>
                  <a:spcPts val="0"/>
                </a:spcBef>
                <a:spcAft>
                  <a:spcPts val="0"/>
                </a:spcAft>
                <a:buNone/>
              </a:pPr>
              <a:r>
                <a:rPr lang="en" sz="2200" b="1">
                  <a:latin typeface="Calibri"/>
                  <a:ea typeface="Calibri"/>
                  <a:cs typeface="Calibri"/>
                  <a:sym typeface="Calibri"/>
                </a:rPr>
                <a:t>RUS </a:t>
              </a:r>
              <a:endParaRPr sz="2200" b="1">
                <a:latin typeface="Calibri"/>
                <a:ea typeface="Calibri"/>
                <a:cs typeface="Calibri"/>
                <a:sym typeface="Calibri"/>
              </a:endParaRPr>
            </a:p>
            <a:p>
              <a:pPr marL="0" marR="0" lvl="0" indent="0" algn="l" rtl="0">
                <a:spcBef>
                  <a:spcPts val="0"/>
                </a:spcBef>
                <a:spcAft>
                  <a:spcPts val="0"/>
                </a:spcAft>
                <a:buNone/>
              </a:pPr>
              <a:r>
                <a:rPr lang="en" sz="1200" b="1">
                  <a:latin typeface="Calibri"/>
                  <a:ea typeface="Calibri"/>
                  <a:cs typeface="Calibri"/>
                  <a:sym typeface="Calibri"/>
                </a:rPr>
                <a:t>(Random Undersampling)</a:t>
              </a:r>
              <a:endParaRPr sz="1200"/>
            </a:p>
          </p:txBody>
        </p:sp>
        <p:sp>
          <p:nvSpPr>
            <p:cNvPr id="801" name="Google Shape;801;p73"/>
            <p:cNvSpPr txBox="1"/>
            <p:nvPr/>
          </p:nvSpPr>
          <p:spPr>
            <a:xfrm>
              <a:off x="6887361" y="2517918"/>
              <a:ext cx="2371500" cy="461700"/>
            </a:xfrm>
            <a:prstGeom prst="rect">
              <a:avLst/>
            </a:prstGeom>
            <a:noFill/>
            <a:ln>
              <a:noFill/>
            </a:ln>
          </p:spPr>
          <p:txBody>
            <a:bodyPr spcFirstLastPara="1" wrap="square" lIns="0" tIns="47800" rIns="0" bIns="47800" anchor="t" anchorCtr="0">
              <a:spAutoFit/>
            </a:bodyPr>
            <a:lstStyle/>
            <a:p>
              <a:pPr marL="0" marR="0" lvl="0" indent="0" algn="l" rtl="0">
                <a:spcBef>
                  <a:spcPts val="0"/>
                </a:spcBef>
                <a:spcAft>
                  <a:spcPts val="0"/>
                </a:spcAft>
                <a:buNone/>
              </a:pPr>
              <a:r>
                <a:rPr lang="en" sz="1255">
                  <a:solidFill>
                    <a:schemeClr val="dk1"/>
                  </a:solidFill>
                  <a:latin typeface="Calibri"/>
                  <a:ea typeface="Calibri"/>
                  <a:cs typeface="Calibri"/>
                  <a:sym typeface="Calibri"/>
                </a:rPr>
                <a:t>Data Loss, Loss of Important Information and Bias towards Minority class</a:t>
              </a:r>
              <a:endParaRPr sz="1464">
                <a:solidFill>
                  <a:schemeClr val="dk1"/>
                </a:solidFill>
              </a:endParaRPr>
            </a:p>
          </p:txBody>
        </p:sp>
      </p:grpSp>
      <p:grpSp>
        <p:nvGrpSpPr>
          <p:cNvPr id="802" name="Google Shape;802;p73"/>
          <p:cNvGrpSpPr/>
          <p:nvPr/>
        </p:nvGrpSpPr>
        <p:grpSpPr>
          <a:xfrm>
            <a:off x="2409618" y="2482169"/>
            <a:ext cx="6507161" cy="622657"/>
            <a:chOff x="4280406" y="3131392"/>
            <a:chExt cx="5630493" cy="595274"/>
          </a:xfrm>
        </p:grpSpPr>
        <p:sp>
          <p:nvSpPr>
            <p:cNvPr id="803" name="Google Shape;803;p73"/>
            <p:cNvSpPr/>
            <p:nvPr/>
          </p:nvSpPr>
          <p:spPr>
            <a:xfrm>
              <a:off x="4432930" y="3131392"/>
              <a:ext cx="5458995" cy="595274"/>
            </a:xfrm>
            <a:custGeom>
              <a:avLst/>
              <a:gdLst/>
              <a:ahLst/>
              <a:cxnLst/>
              <a:rect l="l" t="t" r="r" b="b"/>
              <a:pathLst>
                <a:path w="984046" h="107305" extrusionOk="0">
                  <a:moveTo>
                    <a:pt x="930640" y="0"/>
                  </a:moveTo>
                  <a:lnTo>
                    <a:pt x="86190" y="0"/>
                  </a:lnTo>
                  <a:lnTo>
                    <a:pt x="0" y="57315"/>
                  </a:lnTo>
                  <a:lnTo>
                    <a:pt x="86190" y="107305"/>
                  </a:lnTo>
                  <a:lnTo>
                    <a:pt x="930640" y="107305"/>
                  </a:lnTo>
                  <a:cubicBezTo>
                    <a:pt x="960252" y="107305"/>
                    <a:pt x="984046" y="83518"/>
                    <a:pt x="984046" y="53916"/>
                  </a:cubicBezTo>
                  <a:cubicBezTo>
                    <a:pt x="984046" y="24315"/>
                    <a:pt x="960252" y="528"/>
                    <a:pt x="930640" y="528"/>
                  </a:cubicBezTo>
                  <a:lnTo>
                    <a:pt x="930640" y="0"/>
                  </a:lnTo>
                  <a:close/>
                  <a:moveTo>
                    <a:pt x="925353" y="95147"/>
                  </a:moveTo>
                  <a:cubicBezTo>
                    <a:pt x="902615" y="95147"/>
                    <a:pt x="883579" y="76646"/>
                    <a:pt x="883579" y="53388"/>
                  </a:cubicBezTo>
                  <a:cubicBezTo>
                    <a:pt x="883579" y="30130"/>
                    <a:pt x="902087" y="11629"/>
                    <a:pt x="925353" y="11629"/>
                  </a:cubicBezTo>
                  <a:cubicBezTo>
                    <a:pt x="948619" y="11629"/>
                    <a:pt x="967126" y="30130"/>
                    <a:pt x="967126" y="53388"/>
                  </a:cubicBezTo>
                  <a:cubicBezTo>
                    <a:pt x="967126" y="76646"/>
                    <a:pt x="948619" y="95147"/>
                    <a:pt x="925353" y="95147"/>
                  </a:cubicBezTo>
                  <a:close/>
                </a:path>
              </a:pathLst>
            </a:custGeom>
            <a:solidFill>
              <a:srgbClr val="93C47D"/>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pPr>
              <a:endParaRPr sz="1882">
                <a:solidFill>
                  <a:srgbClr val="000000"/>
                </a:solidFill>
                <a:latin typeface="Calibri"/>
                <a:ea typeface="Calibri"/>
                <a:cs typeface="Calibri"/>
                <a:sym typeface="Calibri"/>
              </a:endParaRPr>
            </a:p>
          </p:txBody>
        </p:sp>
        <p:sp>
          <p:nvSpPr>
            <p:cNvPr id="804" name="Google Shape;804;p73"/>
            <p:cNvSpPr/>
            <p:nvPr/>
          </p:nvSpPr>
          <p:spPr>
            <a:xfrm>
              <a:off x="4280406" y="3131392"/>
              <a:ext cx="630673" cy="595269"/>
            </a:xfrm>
            <a:custGeom>
              <a:avLst/>
              <a:gdLst/>
              <a:ahLst/>
              <a:cxnLst/>
              <a:rect l="l" t="t" r="r" b="b"/>
              <a:pathLst>
                <a:path w="113686" h="107304" extrusionOk="0">
                  <a:moveTo>
                    <a:pt x="0" y="99376"/>
                  </a:moveTo>
                  <a:lnTo>
                    <a:pt x="113686" y="107305"/>
                  </a:lnTo>
                  <a:lnTo>
                    <a:pt x="113686" y="0"/>
                  </a:lnTo>
                  <a:lnTo>
                    <a:pt x="0" y="7929"/>
                  </a:lnTo>
                  <a:lnTo>
                    <a:pt x="0" y="99376"/>
                  </a:lnTo>
                  <a:close/>
                </a:path>
              </a:pathLst>
            </a:custGeom>
            <a:solidFill>
              <a:srgbClr val="6EA56C"/>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pPr>
              <a:endParaRPr sz="1882">
                <a:solidFill>
                  <a:srgbClr val="000000"/>
                </a:solidFill>
                <a:latin typeface="Calibri"/>
                <a:ea typeface="Calibri"/>
                <a:cs typeface="Calibri"/>
                <a:sym typeface="Calibri"/>
              </a:endParaRPr>
            </a:p>
          </p:txBody>
        </p:sp>
        <p:sp>
          <p:nvSpPr>
            <p:cNvPr id="805" name="Google Shape;805;p73"/>
            <p:cNvSpPr txBox="1"/>
            <p:nvPr/>
          </p:nvSpPr>
          <p:spPr>
            <a:xfrm>
              <a:off x="9222999" y="3244381"/>
              <a:ext cx="687900" cy="369300"/>
            </a:xfrm>
            <a:prstGeom prst="rect">
              <a:avLst/>
            </a:prstGeom>
            <a:noFill/>
            <a:ln>
              <a:noFill/>
            </a:ln>
          </p:spPr>
          <p:txBody>
            <a:bodyPr spcFirstLastPara="1" wrap="square" lIns="0" tIns="47800" rIns="0" bIns="47800" anchor="b" anchorCtr="0">
              <a:spAutoFit/>
            </a:bodyPr>
            <a:lstStyle/>
            <a:p>
              <a:pPr marL="0" marR="0" lvl="0" indent="0" algn="ctr" rtl="0">
                <a:spcBef>
                  <a:spcPts val="0"/>
                </a:spcBef>
                <a:spcAft>
                  <a:spcPts val="0"/>
                </a:spcAft>
                <a:buNone/>
              </a:pPr>
              <a:r>
                <a:rPr lang="en" sz="1882" b="1">
                  <a:solidFill>
                    <a:schemeClr val="dk1"/>
                  </a:solidFill>
                  <a:latin typeface="Calibri"/>
                  <a:ea typeface="Calibri"/>
                  <a:cs typeface="Calibri"/>
                  <a:sym typeface="Calibri"/>
                </a:rPr>
                <a:t>03</a:t>
              </a:r>
              <a:endParaRPr sz="1464">
                <a:solidFill>
                  <a:schemeClr val="dk1"/>
                </a:solidFill>
              </a:endParaRPr>
            </a:p>
          </p:txBody>
        </p:sp>
        <p:sp>
          <p:nvSpPr>
            <p:cNvPr id="806" name="Google Shape;806;p73"/>
            <p:cNvSpPr txBox="1"/>
            <p:nvPr/>
          </p:nvSpPr>
          <p:spPr>
            <a:xfrm>
              <a:off x="5081637" y="3220977"/>
              <a:ext cx="4161600" cy="416100"/>
            </a:xfrm>
            <a:prstGeom prst="rect">
              <a:avLst/>
            </a:prstGeom>
            <a:noFill/>
            <a:ln>
              <a:noFill/>
            </a:ln>
          </p:spPr>
          <p:txBody>
            <a:bodyPr spcFirstLastPara="1" wrap="square" lIns="0" tIns="47800" rIns="0" bIns="47800" anchor="b" anchorCtr="0">
              <a:spAutoFit/>
            </a:bodyPr>
            <a:lstStyle/>
            <a:p>
              <a:pPr marL="0" marR="0" lvl="0" indent="0" algn="l" rtl="0">
                <a:spcBef>
                  <a:spcPts val="0"/>
                </a:spcBef>
                <a:spcAft>
                  <a:spcPts val="0"/>
                </a:spcAft>
                <a:buNone/>
              </a:pPr>
              <a:r>
                <a:rPr lang="en" sz="2200" b="1">
                  <a:latin typeface="Calibri"/>
                  <a:ea typeface="Calibri"/>
                  <a:cs typeface="Calibri"/>
                  <a:sym typeface="Calibri"/>
                </a:rPr>
                <a:t>Neighbourhood Cleaning (NC) Challenges</a:t>
              </a:r>
              <a:endParaRPr sz="2200"/>
            </a:p>
          </p:txBody>
        </p:sp>
      </p:grpSp>
      <p:grpSp>
        <p:nvGrpSpPr>
          <p:cNvPr id="807" name="Google Shape;807;p73"/>
          <p:cNvGrpSpPr/>
          <p:nvPr/>
        </p:nvGrpSpPr>
        <p:grpSpPr>
          <a:xfrm>
            <a:off x="2118092" y="3107833"/>
            <a:ext cx="6798686" cy="708537"/>
            <a:chOff x="4028156" y="3729541"/>
            <a:chExt cx="5882743" cy="677377"/>
          </a:xfrm>
        </p:grpSpPr>
        <p:sp>
          <p:nvSpPr>
            <p:cNvPr id="808" name="Google Shape;808;p73"/>
            <p:cNvSpPr/>
            <p:nvPr/>
          </p:nvSpPr>
          <p:spPr>
            <a:xfrm>
              <a:off x="4293228" y="3811643"/>
              <a:ext cx="5598709" cy="595274"/>
            </a:xfrm>
            <a:custGeom>
              <a:avLst/>
              <a:gdLst/>
              <a:ahLst/>
              <a:cxnLst/>
              <a:rect l="l" t="t" r="r" b="b"/>
              <a:pathLst>
                <a:path w="1009231" h="107305" extrusionOk="0">
                  <a:moveTo>
                    <a:pt x="955825" y="0"/>
                  </a:moveTo>
                  <a:lnTo>
                    <a:pt x="111375" y="0"/>
                  </a:lnTo>
                  <a:lnTo>
                    <a:pt x="0" y="37595"/>
                  </a:lnTo>
                  <a:lnTo>
                    <a:pt x="111375" y="107305"/>
                  </a:lnTo>
                  <a:lnTo>
                    <a:pt x="955825" y="107305"/>
                  </a:lnTo>
                  <a:cubicBezTo>
                    <a:pt x="985437" y="107305"/>
                    <a:pt x="1009231" y="83518"/>
                    <a:pt x="1009231" y="53917"/>
                  </a:cubicBezTo>
                  <a:lnTo>
                    <a:pt x="1009231" y="53917"/>
                  </a:lnTo>
                  <a:cubicBezTo>
                    <a:pt x="1009231" y="24316"/>
                    <a:pt x="985437" y="529"/>
                    <a:pt x="955825" y="529"/>
                  </a:cubicBezTo>
                  <a:lnTo>
                    <a:pt x="955825" y="0"/>
                  </a:lnTo>
                  <a:close/>
                  <a:moveTo>
                    <a:pt x="950538" y="95147"/>
                  </a:moveTo>
                  <a:cubicBezTo>
                    <a:pt x="927800" y="95147"/>
                    <a:pt x="908764" y="76646"/>
                    <a:pt x="908764" y="53388"/>
                  </a:cubicBezTo>
                  <a:cubicBezTo>
                    <a:pt x="908764" y="30130"/>
                    <a:pt x="927272" y="11629"/>
                    <a:pt x="950538" y="11629"/>
                  </a:cubicBezTo>
                  <a:cubicBezTo>
                    <a:pt x="973804" y="11629"/>
                    <a:pt x="992311" y="30130"/>
                    <a:pt x="992311" y="53388"/>
                  </a:cubicBezTo>
                  <a:cubicBezTo>
                    <a:pt x="992311" y="76646"/>
                    <a:pt x="973804" y="95147"/>
                    <a:pt x="950538" y="95147"/>
                  </a:cubicBezTo>
                  <a:close/>
                </a:path>
              </a:pathLst>
            </a:custGeom>
            <a:solidFill>
              <a:srgbClr val="3AC6E1"/>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pPr>
              <a:endParaRPr sz="1882">
                <a:solidFill>
                  <a:srgbClr val="000000"/>
                </a:solidFill>
                <a:latin typeface="Calibri"/>
                <a:ea typeface="Calibri"/>
                <a:cs typeface="Calibri"/>
                <a:sym typeface="Calibri"/>
              </a:endParaRPr>
            </a:p>
          </p:txBody>
        </p:sp>
        <p:sp>
          <p:nvSpPr>
            <p:cNvPr id="809" name="Google Shape;809;p73"/>
            <p:cNvSpPr/>
            <p:nvPr/>
          </p:nvSpPr>
          <p:spPr>
            <a:xfrm>
              <a:off x="4028156" y="3729541"/>
              <a:ext cx="882946" cy="677377"/>
            </a:xfrm>
            <a:custGeom>
              <a:avLst/>
              <a:gdLst/>
              <a:ahLst/>
              <a:cxnLst/>
              <a:rect l="l" t="t" r="r" b="b"/>
              <a:pathLst>
                <a:path w="159161" h="122105" extrusionOk="0">
                  <a:moveTo>
                    <a:pt x="0" y="78761"/>
                  </a:moveTo>
                  <a:lnTo>
                    <a:pt x="159161" y="122105"/>
                  </a:lnTo>
                  <a:lnTo>
                    <a:pt x="159161" y="14801"/>
                  </a:lnTo>
                  <a:lnTo>
                    <a:pt x="45475" y="0"/>
                  </a:lnTo>
                  <a:lnTo>
                    <a:pt x="0" y="78761"/>
                  </a:lnTo>
                  <a:close/>
                </a:path>
              </a:pathLst>
            </a:custGeom>
            <a:solidFill>
              <a:srgbClr val="1C9EB8"/>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pPr>
              <a:endParaRPr sz="1882">
                <a:solidFill>
                  <a:srgbClr val="000000"/>
                </a:solidFill>
                <a:latin typeface="Calibri"/>
                <a:ea typeface="Calibri"/>
                <a:cs typeface="Calibri"/>
                <a:sym typeface="Calibri"/>
              </a:endParaRPr>
            </a:p>
          </p:txBody>
        </p:sp>
        <p:sp>
          <p:nvSpPr>
            <p:cNvPr id="810" name="Google Shape;810;p73"/>
            <p:cNvSpPr txBox="1"/>
            <p:nvPr/>
          </p:nvSpPr>
          <p:spPr>
            <a:xfrm>
              <a:off x="9222999" y="3924625"/>
              <a:ext cx="687900" cy="369300"/>
            </a:xfrm>
            <a:prstGeom prst="rect">
              <a:avLst/>
            </a:prstGeom>
            <a:noFill/>
            <a:ln>
              <a:noFill/>
            </a:ln>
          </p:spPr>
          <p:txBody>
            <a:bodyPr spcFirstLastPara="1" wrap="square" lIns="0" tIns="47800" rIns="0" bIns="47800" anchor="b" anchorCtr="0">
              <a:spAutoFit/>
            </a:bodyPr>
            <a:lstStyle/>
            <a:p>
              <a:pPr marL="0" marR="0" lvl="0" indent="0" algn="ctr" rtl="0">
                <a:spcBef>
                  <a:spcPts val="0"/>
                </a:spcBef>
                <a:spcAft>
                  <a:spcPts val="0"/>
                </a:spcAft>
                <a:buNone/>
              </a:pPr>
              <a:r>
                <a:rPr lang="en" sz="1882" b="1">
                  <a:solidFill>
                    <a:schemeClr val="dk1"/>
                  </a:solidFill>
                  <a:latin typeface="Calibri"/>
                  <a:ea typeface="Calibri"/>
                  <a:cs typeface="Calibri"/>
                  <a:sym typeface="Calibri"/>
                </a:rPr>
                <a:t>04</a:t>
              </a:r>
              <a:endParaRPr sz="1464">
                <a:solidFill>
                  <a:schemeClr val="dk1"/>
                </a:solidFill>
              </a:endParaRPr>
            </a:p>
          </p:txBody>
        </p:sp>
        <p:sp>
          <p:nvSpPr>
            <p:cNvPr id="811" name="Google Shape;811;p73"/>
            <p:cNvSpPr txBox="1"/>
            <p:nvPr/>
          </p:nvSpPr>
          <p:spPr>
            <a:xfrm>
              <a:off x="5100681" y="3901223"/>
              <a:ext cx="3805800" cy="416100"/>
            </a:xfrm>
            <a:prstGeom prst="rect">
              <a:avLst/>
            </a:prstGeom>
            <a:noFill/>
            <a:ln>
              <a:noFill/>
            </a:ln>
          </p:spPr>
          <p:txBody>
            <a:bodyPr spcFirstLastPara="1" wrap="square" lIns="0" tIns="47800" rIns="0" bIns="47800" anchor="b" anchorCtr="0">
              <a:spAutoFit/>
            </a:bodyPr>
            <a:lstStyle/>
            <a:p>
              <a:pPr marL="0" marR="0" lvl="0" indent="0" algn="l" rtl="0">
                <a:spcBef>
                  <a:spcPts val="0"/>
                </a:spcBef>
                <a:spcAft>
                  <a:spcPts val="0"/>
                </a:spcAft>
                <a:buNone/>
              </a:pPr>
              <a:r>
                <a:rPr lang="en" sz="2200" b="1">
                  <a:latin typeface="Calibri"/>
                  <a:ea typeface="Calibri"/>
                  <a:cs typeface="Calibri"/>
                  <a:sym typeface="Calibri"/>
                </a:rPr>
                <a:t>Noisy KNN Stats in High Dimensions</a:t>
              </a:r>
              <a:endParaRPr sz="2200"/>
            </a:p>
          </p:txBody>
        </p:sp>
      </p:grpSp>
      <p:grpSp>
        <p:nvGrpSpPr>
          <p:cNvPr id="812" name="Google Shape;812;p73"/>
          <p:cNvGrpSpPr/>
          <p:nvPr/>
        </p:nvGrpSpPr>
        <p:grpSpPr>
          <a:xfrm>
            <a:off x="1613021" y="3613887"/>
            <a:ext cx="7303757" cy="910975"/>
            <a:chOff x="3591130" y="4213340"/>
            <a:chExt cx="6319769" cy="870913"/>
          </a:xfrm>
        </p:grpSpPr>
        <p:sp>
          <p:nvSpPr>
            <p:cNvPr id="813" name="Google Shape;813;p73"/>
            <p:cNvSpPr/>
            <p:nvPr/>
          </p:nvSpPr>
          <p:spPr>
            <a:xfrm>
              <a:off x="3990334" y="4465956"/>
              <a:ext cx="5901630" cy="618280"/>
            </a:xfrm>
            <a:custGeom>
              <a:avLst/>
              <a:gdLst/>
              <a:ahLst/>
              <a:cxnLst/>
              <a:rect l="l" t="t" r="r" b="b"/>
              <a:pathLst>
                <a:path w="1063836" h="111452" extrusionOk="0">
                  <a:moveTo>
                    <a:pt x="1010430" y="4147"/>
                  </a:moveTo>
                  <a:lnTo>
                    <a:pt x="165980" y="4147"/>
                  </a:lnTo>
                  <a:lnTo>
                    <a:pt x="0" y="0"/>
                  </a:lnTo>
                  <a:lnTo>
                    <a:pt x="165980" y="111452"/>
                  </a:lnTo>
                  <a:lnTo>
                    <a:pt x="1010430" y="111452"/>
                  </a:lnTo>
                  <a:cubicBezTo>
                    <a:pt x="1040042" y="111452"/>
                    <a:pt x="1063836" y="87665"/>
                    <a:pt x="1063836" y="58064"/>
                  </a:cubicBezTo>
                  <a:lnTo>
                    <a:pt x="1063836" y="58064"/>
                  </a:lnTo>
                  <a:cubicBezTo>
                    <a:pt x="1063836" y="28462"/>
                    <a:pt x="1040042" y="4675"/>
                    <a:pt x="1010430" y="4675"/>
                  </a:cubicBezTo>
                  <a:lnTo>
                    <a:pt x="1010430" y="4147"/>
                  </a:lnTo>
                  <a:close/>
                  <a:moveTo>
                    <a:pt x="1005143" y="99822"/>
                  </a:moveTo>
                  <a:cubicBezTo>
                    <a:pt x="982405" y="99822"/>
                    <a:pt x="963369" y="81322"/>
                    <a:pt x="963369" y="58064"/>
                  </a:cubicBezTo>
                  <a:cubicBezTo>
                    <a:pt x="963369" y="34805"/>
                    <a:pt x="981877" y="16305"/>
                    <a:pt x="1005143" y="16305"/>
                  </a:cubicBezTo>
                  <a:cubicBezTo>
                    <a:pt x="1028409" y="16305"/>
                    <a:pt x="1046916" y="34805"/>
                    <a:pt x="1046916" y="58064"/>
                  </a:cubicBezTo>
                  <a:cubicBezTo>
                    <a:pt x="1046916" y="81322"/>
                    <a:pt x="1028409" y="99822"/>
                    <a:pt x="1005143" y="99822"/>
                  </a:cubicBezTo>
                  <a:close/>
                </a:path>
              </a:pathLst>
            </a:custGeom>
            <a:solidFill>
              <a:srgbClr val="F15F47"/>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pPr>
              <a:endParaRPr sz="1882">
                <a:solidFill>
                  <a:srgbClr val="000000"/>
                </a:solidFill>
                <a:latin typeface="Calibri"/>
                <a:ea typeface="Calibri"/>
                <a:cs typeface="Calibri"/>
                <a:sym typeface="Calibri"/>
              </a:endParaRPr>
            </a:p>
          </p:txBody>
        </p:sp>
        <p:sp>
          <p:nvSpPr>
            <p:cNvPr id="814" name="Google Shape;814;p73"/>
            <p:cNvSpPr/>
            <p:nvPr/>
          </p:nvSpPr>
          <p:spPr>
            <a:xfrm>
              <a:off x="3591130" y="4213340"/>
              <a:ext cx="1320011" cy="870913"/>
            </a:xfrm>
            <a:custGeom>
              <a:avLst/>
              <a:gdLst/>
              <a:ahLst/>
              <a:cxnLst/>
              <a:rect l="l" t="t" r="r" b="b"/>
              <a:pathLst>
                <a:path w="237947" h="156992" extrusionOk="0">
                  <a:moveTo>
                    <a:pt x="237948" y="156993"/>
                  </a:moveTo>
                  <a:lnTo>
                    <a:pt x="0" y="45459"/>
                  </a:lnTo>
                  <a:lnTo>
                    <a:pt x="78787" y="0"/>
                  </a:lnTo>
                  <a:lnTo>
                    <a:pt x="237948" y="49688"/>
                  </a:lnTo>
                  <a:lnTo>
                    <a:pt x="237948" y="156993"/>
                  </a:lnTo>
                  <a:close/>
                </a:path>
              </a:pathLst>
            </a:custGeom>
            <a:solidFill>
              <a:srgbClr val="D92C10"/>
            </a:solidFill>
            <a:ln>
              <a:noFill/>
            </a:ln>
          </p:spPr>
          <p:txBody>
            <a:bodyPr spcFirstLastPara="1" wrap="square" lIns="95625" tIns="47800" rIns="95625" bIns="47800" anchor="ctr" anchorCtr="0">
              <a:noAutofit/>
            </a:bodyPr>
            <a:lstStyle/>
            <a:p>
              <a:pPr marL="0" marR="0" lvl="0" indent="0" algn="l" rtl="0">
                <a:spcBef>
                  <a:spcPts val="0"/>
                </a:spcBef>
                <a:spcAft>
                  <a:spcPts val="0"/>
                </a:spcAft>
                <a:buNone/>
              </a:pPr>
              <a:endParaRPr sz="1882">
                <a:solidFill>
                  <a:srgbClr val="000000"/>
                </a:solidFill>
                <a:latin typeface="Calibri"/>
                <a:ea typeface="Calibri"/>
                <a:cs typeface="Calibri"/>
                <a:sym typeface="Calibri"/>
              </a:endParaRPr>
            </a:p>
          </p:txBody>
        </p:sp>
        <p:sp>
          <p:nvSpPr>
            <p:cNvPr id="815" name="Google Shape;815;p73"/>
            <p:cNvSpPr txBox="1"/>
            <p:nvPr/>
          </p:nvSpPr>
          <p:spPr>
            <a:xfrm>
              <a:off x="9222999" y="4585733"/>
              <a:ext cx="687900" cy="369300"/>
            </a:xfrm>
            <a:prstGeom prst="rect">
              <a:avLst/>
            </a:prstGeom>
            <a:noFill/>
            <a:ln>
              <a:noFill/>
            </a:ln>
          </p:spPr>
          <p:txBody>
            <a:bodyPr spcFirstLastPara="1" wrap="square" lIns="0" tIns="47800" rIns="0" bIns="47800" anchor="b" anchorCtr="0">
              <a:spAutoFit/>
            </a:bodyPr>
            <a:lstStyle/>
            <a:p>
              <a:pPr marL="0" marR="0" lvl="0" indent="0" algn="ctr" rtl="0">
                <a:spcBef>
                  <a:spcPts val="0"/>
                </a:spcBef>
                <a:spcAft>
                  <a:spcPts val="0"/>
                </a:spcAft>
                <a:buNone/>
              </a:pPr>
              <a:r>
                <a:rPr lang="en" sz="1882" b="1">
                  <a:solidFill>
                    <a:schemeClr val="dk1"/>
                  </a:solidFill>
                  <a:latin typeface="Calibri"/>
                  <a:ea typeface="Calibri"/>
                  <a:cs typeface="Calibri"/>
                  <a:sym typeface="Calibri"/>
                </a:rPr>
                <a:t>05</a:t>
              </a:r>
              <a:endParaRPr sz="1464">
                <a:solidFill>
                  <a:schemeClr val="dk1"/>
                </a:solidFill>
              </a:endParaRPr>
            </a:p>
          </p:txBody>
        </p:sp>
        <p:sp>
          <p:nvSpPr>
            <p:cNvPr id="816" name="Google Shape;816;p73"/>
            <p:cNvSpPr txBox="1"/>
            <p:nvPr/>
          </p:nvSpPr>
          <p:spPr>
            <a:xfrm>
              <a:off x="5073709" y="4562335"/>
              <a:ext cx="3354600" cy="416100"/>
            </a:xfrm>
            <a:prstGeom prst="rect">
              <a:avLst/>
            </a:prstGeom>
            <a:noFill/>
            <a:ln>
              <a:noFill/>
            </a:ln>
          </p:spPr>
          <p:txBody>
            <a:bodyPr spcFirstLastPara="1" wrap="square" lIns="0" tIns="47800" rIns="0" bIns="47800" anchor="b" anchorCtr="0">
              <a:spAutoFit/>
            </a:bodyPr>
            <a:lstStyle/>
            <a:p>
              <a:pPr marL="0" marR="0" lvl="0" indent="0" algn="l" rtl="0">
                <a:spcBef>
                  <a:spcPts val="0"/>
                </a:spcBef>
                <a:spcAft>
                  <a:spcPts val="0"/>
                </a:spcAft>
                <a:buNone/>
              </a:pPr>
              <a:r>
                <a:rPr lang="en" sz="2200" b="1">
                  <a:solidFill>
                    <a:schemeClr val="dk1"/>
                  </a:solidFill>
                  <a:latin typeface="Calibri"/>
                  <a:ea typeface="Calibri"/>
                  <a:cs typeface="Calibri"/>
                  <a:sym typeface="Calibri"/>
                </a:rPr>
                <a:t>Fragile Minority Sets (&lt;20)</a:t>
              </a:r>
              <a:endParaRPr sz="2200">
                <a:solidFill>
                  <a:schemeClr val="dk1"/>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0"/>
        <p:cNvGrpSpPr/>
        <p:nvPr/>
      </p:nvGrpSpPr>
      <p:grpSpPr>
        <a:xfrm>
          <a:off x="0" y="0"/>
          <a:ext cx="0" cy="0"/>
          <a:chOff x="0" y="0"/>
          <a:chExt cx="0" cy="0"/>
        </a:xfrm>
      </p:grpSpPr>
      <p:sp>
        <p:nvSpPr>
          <p:cNvPr id="821" name="Google Shape;821;p74"/>
          <p:cNvSpPr txBox="1"/>
          <p:nvPr/>
        </p:nvSpPr>
        <p:spPr>
          <a:xfrm>
            <a:off x="-94375" y="456175"/>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FUTURE SCOPES</a:t>
            </a:r>
            <a:endParaRPr sz="2400" b="1">
              <a:solidFill>
                <a:srgbClr val="001B66"/>
              </a:solidFill>
              <a:latin typeface="Calibri"/>
              <a:ea typeface="Calibri"/>
              <a:cs typeface="Calibri"/>
              <a:sym typeface="Calibri"/>
            </a:endParaRPr>
          </a:p>
        </p:txBody>
      </p:sp>
      <p:sp>
        <p:nvSpPr>
          <p:cNvPr id="822" name="Google Shape;822;p74"/>
          <p:cNvSpPr txBox="1">
            <a:spLocks noGrp="1"/>
          </p:cNvSpPr>
          <p:nvPr>
            <p:ph type="sldNum" idx="12"/>
          </p:nvPr>
        </p:nvSpPr>
        <p:spPr>
          <a:xfrm>
            <a:off x="8535358" y="457671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37</a:t>
            </a:fld>
            <a:endParaRPr/>
          </a:p>
        </p:txBody>
      </p:sp>
      <p:grpSp>
        <p:nvGrpSpPr>
          <p:cNvPr id="823" name="Google Shape;823;p74"/>
          <p:cNvGrpSpPr/>
          <p:nvPr/>
        </p:nvGrpSpPr>
        <p:grpSpPr>
          <a:xfrm>
            <a:off x="3229476" y="1504111"/>
            <a:ext cx="5914527" cy="3029555"/>
            <a:chOff x="4382248" y="1993296"/>
            <a:chExt cx="6513079" cy="3336147"/>
          </a:xfrm>
        </p:grpSpPr>
        <p:sp>
          <p:nvSpPr>
            <p:cNvPr id="824" name="Google Shape;824;p74"/>
            <p:cNvSpPr/>
            <p:nvPr/>
          </p:nvSpPr>
          <p:spPr>
            <a:xfrm>
              <a:off x="4843430" y="4313845"/>
              <a:ext cx="1407262" cy="1011984"/>
            </a:xfrm>
            <a:custGeom>
              <a:avLst/>
              <a:gdLst/>
              <a:ahLst/>
              <a:cxnLst/>
              <a:rect l="l" t="t" r="r" b="b"/>
              <a:pathLst>
                <a:path w="366236" h="263366" extrusionOk="0">
                  <a:moveTo>
                    <a:pt x="124301" y="21431"/>
                  </a:moveTo>
                  <a:cubicBezTo>
                    <a:pt x="95726" y="-7144"/>
                    <a:pt x="50006" y="-7144"/>
                    <a:pt x="21431" y="21431"/>
                  </a:cubicBezTo>
                  <a:lnTo>
                    <a:pt x="21431" y="21431"/>
                  </a:lnTo>
                  <a:cubicBezTo>
                    <a:pt x="-7144" y="50006"/>
                    <a:pt x="-7144" y="95726"/>
                    <a:pt x="21431" y="124301"/>
                  </a:cubicBezTo>
                  <a:lnTo>
                    <a:pt x="160496" y="263366"/>
                  </a:lnTo>
                  <a:lnTo>
                    <a:pt x="366236" y="263366"/>
                  </a:lnTo>
                  <a:lnTo>
                    <a:pt x="124301" y="21431"/>
                  </a:lnTo>
                  <a:close/>
                  <a:moveTo>
                    <a:pt x="71914" y="127159"/>
                  </a:moveTo>
                  <a:cubicBezTo>
                    <a:pt x="41434" y="127159"/>
                    <a:pt x="16669" y="102394"/>
                    <a:pt x="16669" y="71914"/>
                  </a:cubicBezTo>
                  <a:cubicBezTo>
                    <a:pt x="16669" y="41434"/>
                    <a:pt x="41434" y="16669"/>
                    <a:pt x="71914" y="16669"/>
                  </a:cubicBezTo>
                  <a:cubicBezTo>
                    <a:pt x="102394" y="16669"/>
                    <a:pt x="127159" y="41434"/>
                    <a:pt x="127159" y="71914"/>
                  </a:cubicBezTo>
                  <a:cubicBezTo>
                    <a:pt x="127159" y="102394"/>
                    <a:pt x="102394" y="127159"/>
                    <a:pt x="71914" y="127159"/>
                  </a:cubicBezTo>
                  <a:close/>
                </a:path>
              </a:pathLst>
            </a:custGeom>
            <a:solidFill>
              <a:srgbClr val="FBA91E"/>
            </a:solidFill>
            <a:ln>
              <a:noFill/>
            </a:ln>
          </p:spPr>
          <p:txBody>
            <a:bodyPr spcFirstLastPara="1" wrap="square" lIns="73800" tIns="36875" rIns="73800" bIns="36875" anchor="ctr" anchorCtr="0">
              <a:noAutofit/>
            </a:bodyPr>
            <a:lstStyle/>
            <a:p>
              <a:pPr marL="0" marR="0" lvl="0" indent="0" algn="l" rtl="0">
                <a:spcBef>
                  <a:spcPts val="0"/>
                </a:spcBef>
                <a:spcAft>
                  <a:spcPts val="0"/>
                </a:spcAft>
                <a:buNone/>
              </a:pPr>
              <a:endParaRPr sz="1452">
                <a:solidFill>
                  <a:srgbClr val="000000"/>
                </a:solidFill>
                <a:latin typeface="Calibri"/>
                <a:ea typeface="Calibri"/>
                <a:cs typeface="Calibri"/>
                <a:sym typeface="Calibri"/>
              </a:endParaRPr>
            </a:p>
          </p:txBody>
        </p:sp>
        <p:sp>
          <p:nvSpPr>
            <p:cNvPr id="825" name="Google Shape;825;p74"/>
            <p:cNvSpPr/>
            <p:nvPr/>
          </p:nvSpPr>
          <p:spPr>
            <a:xfrm>
              <a:off x="4382248" y="4778689"/>
              <a:ext cx="942442" cy="547164"/>
            </a:xfrm>
            <a:custGeom>
              <a:avLst/>
              <a:gdLst/>
              <a:ahLst/>
              <a:cxnLst/>
              <a:rect l="l" t="t" r="r" b="b"/>
              <a:pathLst>
                <a:path w="245268" h="142398" extrusionOk="0">
                  <a:moveTo>
                    <a:pt x="124301" y="21431"/>
                  </a:moveTo>
                  <a:cubicBezTo>
                    <a:pt x="95726" y="-7144"/>
                    <a:pt x="50006" y="-7144"/>
                    <a:pt x="21431" y="21431"/>
                  </a:cubicBezTo>
                  <a:cubicBezTo>
                    <a:pt x="-7144" y="50006"/>
                    <a:pt x="-7144" y="95726"/>
                    <a:pt x="21431" y="124301"/>
                  </a:cubicBezTo>
                  <a:lnTo>
                    <a:pt x="39529" y="142399"/>
                  </a:lnTo>
                  <a:lnTo>
                    <a:pt x="245269" y="142399"/>
                  </a:lnTo>
                  <a:lnTo>
                    <a:pt x="124301" y="21431"/>
                  </a:lnTo>
                  <a:close/>
                  <a:moveTo>
                    <a:pt x="71914" y="126206"/>
                  </a:moveTo>
                  <a:cubicBezTo>
                    <a:pt x="41434" y="126206"/>
                    <a:pt x="16669" y="101441"/>
                    <a:pt x="16669" y="70961"/>
                  </a:cubicBezTo>
                  <a:cubicBezTo>
                    <a:pt x="16669" y="40481"/>
                    <a:pt x="41434" y="15716"/>
                    <a:pt x="71914" y="15716"/>
                  </a:cubicBezTo>
                  <a:cubicBezTo>
                    <a:pt x="102394" y="15716"/>
                    <a:pt x="127159" y="40481"/>
                    <a:pt x="127159" y="70961"/>
                  </a:cubicBezTo>
                  <a:cubicBezTo>
                    <a:pt x="127159" y="101441"/>
                    <a:pt x="102394" y="126206"/>
                    <a:pt x="71914" y="126206"/>
                  </a:cubicBezTo>
                  <a:close/>
                </a:path>
              </a:pathLst>
            </a:custGeom>
            <a:solidFill>
              <a:srgbClr val="F15F47"/>
            </a:solidFill>
            <a:ln>
              <a:noFill/>
            </a:ln>
          </p:spPr>
          <p:txBody>
            <a:bodyPr spcFirstLastPara="1" wrap="square" lIns="73800" tIns="36875" rIns="73800" bIns="36875" anchor="ctr" anchorCtr="0">
              <a:noAutofit/>
            </a:bodyPr>
            <a:lstStyle/>
            <a:p>
              <a:pPr marL="0" marR="0" lvl="0" indent="0" algn="l" rtl="0">
                <a:spcBef>
                  <a:spcPts val="0"/>
                </a:spcBef>
                <a:spcAft>
                  <a:spcPts val="0"/>
                </a:spcAft>
                <a:buNone/>
              </a:pPr>
              <a:endParaRPr sz="1452">
                <a:solidFill>
                  <a:srgbClr val="000000"/>
                </a:solidFill>
                <a:latin typeface="Calibri"/>
                <a:ea typeface="Calibri"/>
                <a:cs typeface="Calibri"/>
                <a:sym typeface="Calibri"/>
              </a:endParaRPr>
            </a:p>
          </p:txBody>
        </p:sp>
        <p:sp>
          <p:nvSpPr>
            <p:cNvPr id="826" name="Google Shape;826;p74"/>
            <p:cNvSpPr/>
            <p:nvPr/>
          </p:nvSpPr>
          <p:spPr>
            <a:xfrm>
              <a:off x="5308270" y="3849005"/>
              <a:ext cx="1872078" cy="1476800"/>
            </a:xfrm>
            <a:custGeom>
              <a:avLst/>
              <a:gdLst/>
              <a:ahLst/>
              <a:cxnLst/>
              <a:rect l="l" t="t" r="r" b="b"/>
              <a:pathLst>
                <a:path w="487203" h="384333" extrusionOk="0">
                  <a:moveTo>
                    <a:pt x="124301" y="21431"/>
                  </a:moveTo>
                  <a:cubicBezTo>
                    <a:pt x="95726" y="-7144"/>
                    <a:pt x="50006" y="-7144"/>
                    <a:pt x="21431" y="21431"/>
                  </a:cubicBezTo>
                  <a:cubicBezTo>
                    <a:pt x="-7144" y="50006"/>
                    <a:pt x="-7144" y="95726"/>
                    <a:pt x="21431" y="124301"/>
                  </a:cubicBezTo>
                  <a:lnTo>
                    <a:pt x="281464" y="384334"/>
                  </a:lnTo>
                  <a:lnTo>
                    <a:pt x="487204" y="384334"/>
                  </a:lnTo>
                  <a:lnTo>
                    <a:pt x="124301" y="21431"/>
                  </a:lnTo>
                  <a:close/>
                  <a:moveTo>
                    <a:pt x="71914" y="127159"/>
                  </a:moveTo>
                  <a:cubicBezTo>
                    <a:pt x="41434" y="127159"/>
                    <a:pt x="16669" y="102394"/>
                    <a:pt x="16669" y="71914"/>
                  </a:cubicBezTo>
                  <a:cubicBezTo>
                    <a:pt x="16669" y="41434"/>
                    <a:pt x="41434" y="16669"/>
                    <a:pt x="71914" y="16669"/>
                  </a:cubicBezTo>
                  <a:cubicBezTo>
                    <a:pt x="102394" y="16669"/>
                    <a:pt x="127159" y="41434"/>
                    <a:pt x="127159" y="71914"/>
                  </a:cubicBezTo>
                  <a:cubicBezTo>
                    <a:pt x="127159" y="102394"/>
                    <a:pt x="102394" y="127159"/>
                    <a:pt x="71914" y="127159"/>
                  </a:cubicBezTo>
                  <a:close/>
                </a:path>
              </a:pathLst>
            </a:custGeom>
            <a:solidFill>
              <a:srgbClr val="3AC6E1"/>
            </a:solidFill>
            <a:ln>
              <a:noFill/>
            </a:ln>
          </p:spPr>
          <p:txBody>
            <a:bodyPr spcFirstLastPara="1" wrap="square" lIns="73800" tIns="36875" rIns="73800" bIns="36875" anchor="ctr" anchorCtr="0">
              <a:noAutofit/>
            </a:bodyPr>
            <a:lstStyle/>
            <a:p>
              <a:pPr marL="0" marR="0" lvl="0" indent="0" algn="l" rtl="0">
                <a:spcBef>
                  <a:spcPts val="0"/>
                </a:spcBef>
                <a:spcAft>
                  <a:spcPts val="0"/>
                </a:spcAft>
                <a:buNone/>
              </a:pPr>
              <a:endParaRPr sz="1452">
                <a:solidFill>
                  <a:srgbClr val="000000"/>
                </a:solidFill>
                <a:latin typeface="Calibri"/>
                <a:ea typeface="Calibri"/>
                <a:cs typeface="Calibri"/>
                <a:sym typeface="Calibri"/>
              </a:endParaRPr>
            </a:p>
          </p:txBody>
        </p:sp>
        <p:sp>
          <p:nvSpPr>
            <p:cNvPr id="827" name="Google Shape;827;p74"/>
            <p:cNvSpPr/>
            <p:nvPr/>
          </p:nvSpPr>
          <p:spPr>
            <a:xfrm>
              <a:off x="5773114" y="3387824"/>
              <a:ext cx="2336897" cy="1941619"/>
            </a:xfrm>
            <a:custGeom>
              <a:avLst/>
              <a:gdLst/>
              <a:ahLst/>
              <a:cxnLst/>
              <a:rect l="l" t="t" r="r" b="b"/>
              <a:pathLst>
                <a:path w="608171" h="505301" extrusionOk="0">
                  <a:moveTo>
                    <a:pt x="124301" y="21431"/>
                  </a:moveTo>
                  <a:cubicBezTo>
                    <a:pt x="95726" y="-7144"/>
                    <a:pt x="50006" y="-7144"/>
                    <a:pt x="21431" y="21431"/>
                  </a:cubicBezTo>
                  <a:cubicBezTo>
                    <a:pt x="-7144" y="50006"/>
                    <a:pt x="-7144" y="95726"/>
                    <a:pt x="21431" y="124301"/>
                  </a:cubicBezTo>
                  <a:lnTo>
                    <a:pt x="402431" y="505301"/>
                  </a:lnTo>
                  <a:lnTo>
                    <a:pt x="608171" y="505301"/>
                  </a:lnTo>
                  <a:lnTo>
                    <a:pt x="125254" y="22384"/>
                  </a:lnTo>
                  <a:close/>
                  <a:moveTo>
                    <a:pt x="71914" y="125254"/>
                  </a:moveTo>
                  <a:cubicBezTo>
                    <a:pt x="41434" y="125254"/>
                    <a:pt x="16669" y="100489"/>
                    <a:pt x="16669" y="70009"/>
                  </a:cubicBezTo>
                  <a:cubicBezTo>
                    <a:pt x="16669" y="39529"/>
                    <a:pt x="41434" y="14764"/>
                    <a:pt x="71914" y="14764"/>
                  </a:cubicBezTo>
                  <a:cubicBezTo>
                    <a:pt x="102394" y="14764"/>
                    <a:pt x="127159" y="39529"/>
                    <a:pt x="127159" y="70009"/>
                  </a:cubicBezTo>
                  <a:cubicBezTo>
                    <a:pt x="127159" y="100489"/>
                    <a:pt x="102394" y="125254"/>
                    <a:pt x="71914" y="125254"/>
                  </a:cubicBezTo>
                  <a:close/>
                </a:path>
              </a:pathLst>
            </a:custGeom>
            <a:solidFill>
              <a:srgbClr val="6EA56C"/>
            </a:solidFill>
            <a:ln>
              <a:noFill/>
            </a:ln>
          </p:spPr>
          <p:txBody>
            <a:bodyPr spcFirstLastPara="1" wrap="square" lIns="73800" tIns="36875" rIns="73800" bIns="36875" anchor="ctr" anchorCtr="0">
              <a:noAutofit/>
            </a:bodyPr>
            <a:lstStyle/>
            <a:p>
              <a:pPr marL="0" marR="0" lvl="0" indent="0" algn="l" rtl="0">
                <a:spcBef>
                  <a:spcPts val="0"/>
                </a:spcBef>
                <a:spcAft>
                  <a:spcPts val="0"/>
                </a:spcAft>
                <a:buNone/>
              </a:pPr>
              <a:endParaRPr sz="1452">
                <a:solidFill>
                  <a:srgbClr val="000000"/>
                </a:solidFill>
                <a:latin typeface="Calibri"/>
                <a:ea typeface="Calibri"/>
                <a:cs typeface="Calibri"/>
                <a:sym typeface="Calibri"/>
              </a:endParaRPr>
            </a:p>
          </p:txBody>
        </p:sp>
        <p:sp>
          <p:nvSpPr>
            <p:cNvPr id="828" name="Google Shape;828;p74"/>
            <p:cNvSpPr/>
            <p:nvPr/>
          </p:nvSpPr>
          <p:spPr>
            <a:xfrm>
              <a:off x="6237954" y="2922980"/>
              <a:ext cx="2801713" cy="2406435"/>
            </a:xfrm>
            <a:custGeom>
              <a:avLst/>
              <a:gdLst/>
              <a:ahLst/>
              <a:cxnLst/>
              <a:rect l="l" t="t" r="r" b="b"/>
              <a:pathLst>
                <a:path w="729138" h="626268" extrusionOk="0">
                  <a:moveTo>
                    <a:pt x="124301" y="21431"/>
                  </a:moveTo>
                  <a:cubicBezTo>
                    <a:pt x="95726" y="-7144"/>
                    <a:pt x="50006" y="-7144"/>
                    <a:pt x="21431" y="21431"/>
                  </a:cubicBezTo>
                  <a:lnTo>
                    <a:pt x="21431" y="21431"/>
                  </a:lnTo>
                  <a:cubicBezTo>
                    <a:pt x="-7144" y="50006"/>
                    <a:pt x="-7144" y="95726"/>
                    <a:pt x="21431" y="124301"/>
                  </a:cubicBezTo>
                  <a:lnTo>
                    <a:pt x="523399" y="626269"/>
                  </a:lnTo>
                  <a:lnTo>
                    <a:pt x="729139" y="626269"/>
                  </a:lnTo>
                  <a:lnTo>
                    <a:pt x="125254" y="22384"/>
                  </a:lnTo>
                  <a:close/>
                  <a:moveTo>
                    <a:pt x="71914" y="126206"/>
                  </a:moveTo>
                  <a:cubicBezTo>
                    <a:pt x="41434" y="126206"/>
                    <a:pt x="16669" y="101441"/>
                    <a:pt x="16669" y="70961"/>
                  </a:cubicBezTo>
                  <a:cubicBezTo>
                    <a:pt x="16669" y="40481"/>
                    <a:pt x="41434" y="15716"/>
                    <a:pt x="71914" y="15716"/>
                  </a:cubicBezTo>
                  <a:cubicBezTo>
                    <a:pt x="102394" y="15716"/>
                    <a:pt x="127159" y="40481"/>
                    <a:pt x="127159" y="70961"/>
                  </a:cubicBezTo>
                  <a:cubicBezTo>
                    <a:pt x="127159" y="101441"/>
                    <a:pt x="102394" y="126206"/>
                    <a:pt x="71914" y="126206"/>
                  </a:cubicBezTo>
                  <a:close/>
                </a:path>
              </a:pathLst>
            </a:custGeom>
            <a:solidFill>
              <a:srgbClr val="F595A6"/>
            </a:solidFill>
            <a:ln>
              <a:noFill/>
            </a:ln>
          </p:spPr>
          <p:txBody>
            <a:bodyPr spcFirstLastPara="1" wrap="square" lIns="73800" tIns="36875" rIns="73800" bIns="36875" anchor="ctr" anchorCtr="0">
              <a:noAutofit/>
            </a:bodyPr>
            <a:lstStyle/>
            <a:p>
              <a:pPr marL="0" marR="0" lvl="0" indent="0" algn="l" rtl="0">
                <a:spcBef>
                  <a:spcPts val="0"/>
                </a:spcBef>
                <a:spcAft>
                  <a:spcPts val="0"/>
                </a:spcAft>
                <a:buNone/>
              </a:pPr>
              <a:endParaRPr sz="1452">
                <a:solidFill>
                  <a:srgbClr val="000000"/>
                </a:solidFill>
                <a:latin typeface="Calibri"/>
                <a:ea typeface="Calibri"/>
                <a:cs typeface="Calibri"/>
                <a:sym typeface="Calibri"/>
              </a:endParaRPr>
            </a:p>
          </p:txBody>
        </p:sp>
        <p:sp>
          <p:nvSpPr>
            <p:cNvPr id="829" name="Google Shape;829;p74"/>
            <p:cNvSpPr/>
            <p:nvPr/>
          </p:nvSpPr>
          <p:spPr>
            <a:xfrm>
              <a:off x="6702797" y="2458140"/>
              <a:ext cx="3262870" cy="2867592"/>
            </a:xfrm>
            <a:custGeom>
              <a:avLst/>
              <a:gdLst/>
              <a:ahLst/>
              <a:cxnLst/>
              <a:rect l="l" t="t" r="r" b="b"/>
              <a:pathLst>
                <a:path w="849153" h="746283" extrusionOk="0">
                  <a:moveTo>
                    <a:pt x="124301" y="21431"/>
                  </a:moveTo>
                  <a:cubicBezTo>
                    <a:pt x="95726" y="-7144"/>
                    <a:pt x="50006" y="-7144"/>
                    <a:pt x="21431" y="21431"/>
                  </a:cubicBezTo>
                  <a:cubicBezTo>
                    <a:pt x="-7144" y="50006"/>
                    <a:pt x="-7144" y="95726"/>
                    <a:pt x="21431" y="124301"/>
                  </a:cubicBezTo>
                  <a:lnTo>
                    <a:pt x="643414" y="746284"/>
                  </a:lnTo>
                  <a:lnTo>
                    <a:pt x="849154" y="746284"/>
                  </a:lnTo>
                  <a:lnTo>
                    <a:pt x="124301" y="21431"/>
                  </a:lnTo>
                  <a:close/>
                  <a:moveTo>
                    <a:pt x="70961" y="127159"/>
                  </a:moveTo>
                  <a:cubicBezTo>
                    <a:pt x="40481" y="127159"/>
                    <a:pt x="15716" y="102394"/>
                    <a:pt x="15716" y="71914"/>
                  </a:cubicBezTo>
                  <a:cubicBezTo>
                    <a:pt x="15716" y="41434"/>
                    <a:pt x="40481" y="16669"/>
                    <a:pt x="70961" y="16669"/>
                  </a:cubicBezTo>
                  <a:cubicBezTo>
                    <a:pt x="101441" y="16669"/>
                    <a:pt x="126206" y="41434"/>
                    <a:pt x="126206" y="71914"/>
                  </a:cubicBezTo>
                  <a:cubicBezTo>
                    <a:pt x="126206" y="102394"/>
                    <a:pt x="101441" y="127159"/>
                    <a:pt x="70961" y="127159"/>
                  </a:cubicBezTo>
                  <a:close/>
                </a:path>
              </a:pathLst>
            </a:custGeom>
            <a:solidFill>
              <a:srgbClr val="805AAB"/>
            </a:solidFill>
            <a:ln>
              <a:noFill/>
            </a:ln>
          </p:spPr>
          <p:txBody>
            <a:bodyPr spcFirstLastPara="1" wrap="square" lIns="73800" tIns="36875" rIns="73800" bIns="36875" anchor="ctr" anchorCtr="0">
              <a:noAutofit/>
            </a:bodyPr>
            <a:lstStyle/>
            <a:p>
              <a:pPr marL="0" marR="0" lvl="0" indent="0" algn="l" rtl="0">
                <a:spcBef>
                  <a:spcPts val="0"/>
                </a:spcBef>
                <a:spcAft>
                  <a:spcPts val="0"/>
                </a:spcAft>
                <a:buNone/>
              </a:pPr>
              <a:endParaRPr sz="1452">
                <a:solidFill>
                  <a:srgbClr val="000000"/>
                </a:solidFill>
                <a:latin typeface="Calibri"/>
                <a:ea typeface="Calibri"/>
                <a:cs typeface="Calibri"/>
                <a:sym typeface="Calibri"/>
              </a:endParaRPr>
            </a:p>
          </p:txBody>
        </p:sp>
        <p:sp>
          <p:nvSpPr>
            <p:cNvPr id="830" name="Google Shape;830;p74"/>
            <p:cNvSpPr/>
            <p:nvPr/>
          </p:nvSpPr>
          <p:spPr>
            <a:xfrm>
              <a:off x="7167637" y="1993296"/>
              <a:ext cx="3727690" cy="3332412"/>
            </a:xfrm>
            <a:custGeom>
              <a:avLst/>
              <a:gdLst/>
              <a:ahLst/>
              <a:cxnLst/>
              <a:rect l="l" t="t" r="r" b="b"/>
              <a:pathLst>
                <a:path w="970121" h="867251" extrusionOk="0">
                  <a:moveTo>
                    <a:pt x="124301" y="21431"/>
                  </a:moveTo>
                  <a:cubicBezTo>
                    <a:pt x="95726" y="-7144"/>
                    <a:pt x="50006" y="-7144"/>
                    <a:pt x="21431" y="21431"/>
                  </a:cubicBezTo>
                  <a:cubicBezTo>
                    <a:pt x="-7144" y="50006"/>
                    <a:pt x="-7144" y="95726"/>
                    <a:pt x="21431" y="124301"/>
                  </a:cubicBezTo>
                  <a:lnTo>
                    <a:pt x="764381" y="867251"/>
                  </a:lnTo>
                  <a:lnTo>
                    <a:pt x="970121" y="867251"/>
                  </a:lnTo>
                  <a:lnTo>
                    <a:pt x="124301" y="21431"/>
                  </a:lnTo>
                  <a:close/>
                  <a:moveTo>
                    <a:pt x="72866" y="125254"/>
                  </a:moveTo>
                  <a:cubicBezTo>
                    <a:pt x="42386" y="125254"/>
                    <a:pt x="17621" y="100489"/>
                    <a:pt x="17621" y="70009"/>
                  </a:cubicBezTo>
                  <a:cubicBezTo>
                    <a:pt x="17621" y="39529"/>
                    <a:pt x="42386" y="14764"/>
                    <a:pt x="72866" y="14764"/>
                  </a:cubicBezTo>
                  <a:cubicBezTo>
                    <a:pt x="103346" y="14764"/>
                    <a:pt x="128111" y="39529"/>
                    <a:pt x="128111" y="70009"/>
                  </a:cubicBezTo>
                  <a:cubicBezTo>
                    <a:pt x="128111" y="100489"/>
                    <a:pt x="103346" y="125254"/>
                    <a:pt x="72866" y="125254"/>
                  </a:cubicBezTo>
                  <a:close/>
                </a:path>
              </a:pathLst>
            </a:custGeom>
            <a:solidFill>
              <a:srgbClr val="CEBA8B"/>
            </a:solidFill>
            <a:ln>
              <a:noFill/>
            </a:ln>
          </p:spPr>
          <p:txBody>
            <a:bodyPr spcFirstLastPara="1" wrap="square" lIns="73800" tIns="36875" rIns="73800" bIns="36875" anchor="ctr" anchorCtr="0">
              <a:noAutofit/>
            </a:bodyPr>
            <a:lstStyle/>
            <a:p>
              <a:pPr marL="0" marR="0" lvl="0" indent="0" algn="l" rtl="0">
                <a:spcBef>
                  <a:spcPts val="0"/>
                </a:spcBef>
                <a:spcAft>
                  <a:spcPts val="0"/>
                </a:spcAft>
                <a:buNone/>
              </a:pPr>
              <a:endParaRPr sz="1452">
                <a:solidFill>
                  <a:srgbClr val="000000"/>
                </a:solidFill>
                <a:latin typeface="Calibri"/>
                <a:ea typeface="Calibri"/>
                <a:cs typeface="Calibri"/>
                <a:sym typeface="Calibri"/>
              </a:endParaRPr>
            </a:p>
          </p:txBody>
        </p:sp>
      </p:grpSp>
      <p:sp>
        <p:nvSpPr>
          <p:cNvPr id="831" name="Google Shape;831;p74"/>
          <p:cNvSpPr txBox="1"/>
          <p:nvPr/>
        </p:nvSpPr>
        <p:spPr>
          <a:xfrm>
            <a:off x="3286061" y="4120315"/>
            <a:ext cx="393900" cy="323100"/>
          </a:xfrm>
          <a:prstGeom prst="rect">
            <a:avLst/>
          </a:prstGeom>
          <a:noFill/>
          <a:ln>
            <a:noFill/>
          </a:ln>
        </p:spPr>
        <p:txBody>
          <a:bodyPr spcFirstLastPara="1" wrap="square" lIns="0" tIns="36875" rIns="0" bIns="36875" anchor="ctr" anchorCtr="0">
            <a:spAutoFit/>
          </a:bodyPr>
          <a:lstStyle/>
          <a:p>
            <a:pPr marL="0" marR="0" lvl="0" indent="0" algn="ctr" rtl="0">
              <a:spcBef>
                <a:spcPts val="0"/>
              </a:spcBef>
              <a:spcAft>
                <a:spcPts val="0"/>
              </a:spcAft>
              <a:buNone/>
            </a:pPr>
            <a:r>
              <a:rPr lang="en" sz="1614" b="1">
                <a:solidFill>
                  <a:srgbClr val="001F33"/>
                </a:solidFill>
                <a:latin typeface="Calibri"/>
                <a:ea typeface="Calibri"/>
                <a:cs typeface="Calibri"/>
                <a:sym typeface="Calibri"/>
              </a:rPr>
              <a:t>01</a:t>
            </a:r>
            <a:endParaRPr sz="1130"/>
          </a:p>
        </p:txBody>
      </p:sp>
      <p:sp>
        <p:nvSpPr>
          <p:cNvPr id="832" name="Google Shape;832;p74"/>
          <p:cNvSpPr txBox="1"/>
          <p:nvPr/>
        </p:nvSpPr>
        <p:spPr>
          <a:xfrm>
            <a:off x="3706693" y="3706095"/>
            <a:ext cx="393900" cy="323100"/>
          </a:xfrm>
          <a:prstGeom prst="rect">
            <a:avLst/>
          </a:prstGeom>
          <a:noFill/>
          <a:ln>
            <a:noFill/>
          </a:ln>
        </p:spPr>
        <p:txBody>
          <a:bodyPr spcFirstLastPara="1" wrap="square" lIns="0" tIns="36875" rIns="0" bIns="36875" anchor="ctr" anchorCtr="0">
            <a:spAutoFit/>
          </a:bodyPr>
          <a:lstStyle/>
          <a:p>
            <a:pPr marL="0" marR="0" lvl="0" indent="0" algn="ctr" rtl="0">
              <a:spcBef>
                <a:spcPts val="0"/>
              </a:spcBef>
              <a:spcAft>
                <a:spcPts val="0"/>
              </a:spcAft>
              <a:buNone/>
            </a:pPr>
            <a:r>
              <a:rPr lang="en" sz="1614" b="1">
                <a:solidFill>
                  <a:srgbClr val="001F33"/>
                </a:solidFill>
                <a:latin typeface="Calibri"/>
                <a:ea typeface="Calibri"/>
                <a:cs typeface="Calibri"/>
                <a:sym typeface="Calibri"/>
              </a:rPr>
              <a:t>02</a:t>
            </a:r>
            <a:endParaRPr sz="1130"/>
          </a:p>
        </p:txBody>
      </p:sp>
      <p:sp>
        <p:nvSpPr>
          <p:cNvPr id="833" name="Google Shape;833;p74"/>
          <p:cNvSpPr txBox="1"/>
          <p:nvPr/>
        </p:nvSpPr>
        <p:spPr>
          <a:xfrm>
            <a:off x="4120475" y="3279542"/>
            <a:ext cx="393900" cy="323100"/>
          </a:xfrm>
          <a:prstGeom prst="rect">
            <a:avLst/>
          </a:prstGeom>
          <a:noFill/>
          <a:ln>
            <a:noFill/>
          </a:ln>
        </p:spPr>
        <p:txBody>
          <a:bodyPr spcFirstLastPara="1" wrap="square" lIns="0" tIns="36875" rIns="0" bIns="36875" anchor="ctr" anchorCtr="0">
            <a:spAutoFit/>
          </a:bodyPr>
          <a:lstStyle/>
          <a:p>
            <a:pPr marL="0" marR="0" lvl="0" indent="0" algn="ctr" rtl="0">
              <a:spcBef>
                <a:spcPts val="0"/>
              </a:spcBef>
              <a:spcAft>
                <a:spcPts val="0"/>
              </a:spcAft>
              <a:buNone/>
            </a:pPr>
            <a:r>
              <a:rPr lang="en" sz="1614" b="1">
                <a:solidFill>
                  <a:srgbClr val="001F33"/>
                </a:solidFill>
                <a:latin typeface="Calibri"/>
                <a:ea typeface="Calibri"/>
                <a:cs typeface="Calibri"/>
                <a:sym typeface="Calibri"/>
              </a:rPr>
              <a:t>03</a:t>
            </a:r>
            <a:endParaRPr sz="1130"/>
          </a:p>
        </p:txBody>
      </p:sp>
      <p:sp>
        <p:nvSpPr>
          <p:cNvPr id="834" name="Google Shape;834;p74"/>
          <p:cNvSpPr txBox="1"/>
          <p:nvPr/>
        </p:nvSpPr>
        <p:spPr>
          <a:xfrm>
            <a:off x="4542078" y="2861540"/>
            <a:ext cx="393900" cy="323100"/>
          </a:xfrm>
          <a:prstGeom prst="rect">
            <a:avLst/>
          </a:prstGeom>
          <a:noFill/>
          <a:ln>
            <a:noFill/>
          </a:ln>
        </p:spPr>
        <p:txBody>
          <a:bodyPr spcFirstLastPara="1" wrap="square" lIns="0" tIns="36875" rIns="0" bIns="36875" anchor="ctr" anchorCtr="0">
            <a:spAutoFit/>
          </a:bodyPr>
          <a:lstStyle/>
          <a:p>
            <a:pPr marL="0" marR="0" lvl="0" indent="0" algn="ctr" rtl="0">
              <a:spcBef>
                <a:spcPts val="0"/>
              </a:spcBef>
              <a:spcAft>
                <a:spcPts val="0"/>
              </a:spcAft>
              <a:buNone/>
            </a:pPr>
            <a:r>
              <a:rPr lang="en" sz="1614" b="1">
                <a:solidFill>
                  <a:srgbClr val="001F33"/>
                </a:solidFill>
                <a:latin typeface="Calibri"/>
                <a:ea typeface="Calibri"/>
                <a:cs typeface="Calibri"/>
                <a:sym typeface="Calibri"/>
              </a:rPr>
              <a:t>04</a:t>
            </a:r>
            <a:endParaRPr sz="1130"/>
          </a:p>
        </p:txBody>
      </p:sp>
      <p:sp>
        <p:nvSpPr>
          <p:cNvPr id="835" name="Google Shape;835;p74"/>
          <p:cNvSpPr txBox="1"/>
          <p:nvPr/>
        </p:nvSpPr>
        <p:spPr>
          <a:xfrm>
            <a:off x="4963145" y="2440515"/>
            <a:ext cx="393900" cy="323100"/>
          </a:xfrm>
          <a:prstGeom prst="rect">
            <a:avLst/>
          </a:prstGeom>
          <a:noFill/>
          <a:ln>
            <a:noFill/>
          </a:ln>
        </p:spPr>
        <p:txBody>
          <a:bodyPr spcFirstLastPara="1" wrap="square" lIns="0" tIns="36875" rIns="0" bIns="36875" anchor="ctr" anchorCtr="0">
            <a:spAutoFit/>
          </a:bodyPr>
          <a:lstStyle/>
          <a:p>
            <a:pPr marL="0" marR="0" lvl="0" indent="0" algn="ctr" rtl="0">
              <a:spcBef>
                <a:spcPts val="0"/>
              </a:spcBef>
              <a:spcAft>
                <a:spcPts val="0"/>
              </a:spcAft>
              <a:buNone/>
            </a:pPr>
            <a:r>
              <a:rPr lang="en" sz="1614" b="1">
                <a:solidFill>
                  <a:srgbClr val="001F33"/>
                </a:solidFill>
                <a:latin typeface="Calibri"/>
                <a:ea typeface="Calibri"/>
                <a:cs typeface="Calibri"/>
                <a:sym typeface="Calibri"/>
              </a:rPr>
              <a:t>05</a:t>
            </a:r>
            <a:endParaRPr sz="1130"/>
          </a:p>
        </p:txBody>
      </p:sp>
      <p:sp>
        <p:nvSpPr>
          <p:cNvPr id="836" name="Google Shape;836;p74"/>
          <p:cNvSpPr txBox="1"/>
          <p:nvPr/>
        </p:nvSpPr>
        <p:spPr>
          <a:xfrm>
            <a:off x="5397938" y="2015877"/>
            <a:ext cx="393900" cy="323100"/>
          </a:xfrm>
          <a:prstGeom prst="rect">
            <a:avLst/>
          </a:prstGeom>
          <a:noFill/>
          <a:ln>
            <a:noFill/>
          </a:ln>
        </p:spPr>
        <p:txBody>
          <a:bodyPr spcFirstLastPara="1" wrap="square" lIns="0" tIns="36875" rIns="0" bIns="36875" anchor="ctr" anchorCtr="0">
            <a:spAutoFit/>
          </a:bodyPr>
          <a:lstStyle/>
          <a:p>
            <a:pPr marL="0" marR="0" lvl="0" indent="0" algn="ctr" rtl="0">
              <a:spcBef>
                <a:spcPts val="0"/>
              </a:spcBef>
              <a:spcAft>
                <a:spcPts val="0"/>
              </a:spcAft>
              <a:buNone/>
            </a:pPr>
            <a:r>
              <a:rPr lang="en" sz="1614" b="1">
                <a:solidFill>
                  <a:srgbClr val="001F33"/>
                </a:solidFill>
                <a:latin typeface="Calibri"/>
                <a:ea typeface="Calibri"/>
                <a:cs typeface="Calibri"/>
                <a:sym typeface="Calibri"/>
              </a:rPr>
              <a:t>06</a:t>
            </a:r>
            <a:endParaRPr sz="1130"/>
          </a:p>
        </p:txBody>
      </p:sp>
      <p:sp>
        <p:nvSpPr>
          <p:cNvPr id="837" name="Google Shape;837;p74"/>
          <p:cNvSpPr txBox="1"/>
          <p:nvPr/>
        </p:nvSpPr>
        <p:spPr>
          <a:xfrm>
            <a:off x="5814243" y="1576259"/>
            <a:ext cx="393900" cy="323100"/>
          </a:xfrm>
          <a:prstGeom prst="rect">
            <a:avLst/>
          </a:prstGeom>
          <a:noFill/>
          <a:ln>
            <a:noFill/>
          </a:ln>
        </p:spPr>
        <p:txBody>
          <a:bodyPr spcFirstLastPara="1" wrap="square" lIns="0" tIns="36875" rIns="0" bIns="36875" anchor="ctr" anchorCtr="0">
            <a:spAutoFit/>
          </a:bodyPr>
          <a:lstStyle/>
          <a:p>
            <a:pPr marL="0" marR="0" lvl="0" indent="0" algn="ctr" rtl="0">
              <a:spcBef>
                <a:spcPts val="0"/>
              </a:spcBef>
              <a:spcAft>
                <a:spcPts val="0"/>
              </a:spcAft>
              <a:buNone/>
            </a:pPr>
            <a:r>
              <a:rPr lang="en" sz="1614" b="1">
                <a:solidFill>
                  <a:srgbClr val="001F33"/>
                </a:solidFill>
                <a:latin typeface="Calibri"/>
                <a:ea typeface="Calibri"/>
                <a:cs typeface="Calibri"/>
                <a:sym typeface="Calibri"/>
              </a:rPr>
              <a:t>07</a:t>
            </a:r>
            <a:endParaRPr sz="1130"/>
          </a:p>
        </p:txBody>
      </p:sp>
      <p:sp>
        <p:nvSpPr>
          <p:cNvPr id="838" name="Google Shape;838;p74"/>
          <p:cNvSpPr txBox="1"/>
          <p:nvPr/>
        </p:nvSpPr>
        <p:spPr>
          <a:xfrm>
            <a:off x="476401" y="1569650"/>
            <a:ext cx="4797300" cy="298200"/>
          </a:xfrm>
          <a:prstGeom prst="rect">
            <a:avLst/>
          </a:prstGeom>
          <a:noFill/>
          <a:ln>
            <a:noFill/>
          </a:ln>
        </p:spPr>
        <p:txBody>
          <a:bodyPr spcFirstLastPara="1" wrap="square" lIns="0" tIns="36875" rIns="0" bIns="36875" anchor="b" anchorCtr="0">
            <a:spAutoFit/>
          </a:bodyPr>
          <a:lstStyle/>
          <a:p>
            <a:pPr marL="0" marR="0" lvl="0" indent="0" algn="l" rtl="0">
              <a:spcBef>
                <a:spcPts val="0"/>
              </a:spcBef>
              <a:spcAft>
                <a:spcPts val="0"/>
              </a:spcAft>
              <a:buNone/>
            </a:pPr>
            <a:r>
              <a:rPr lang="en" sz="1452" b="1">
                <a:latin typeface="Calibri"/>
                <a:ea typeface="Calibri"/>
                <a:cs typeface="Calibri"/>
                <a:sym typeface="Calibri"/>
              </a:rPr>
              <a:t>Efficacy Analysis of Sampling Methods on Multi Class Dataset</a:t>
            </a:r>
            <a:endParaRPr sz="1130"/>
          </a:p>
        </p:txBody>
      </p:sp>
      <p:sp>
        <p:nvSpPr>
          <p:cNvPr id="839" name="Google Shape;839;p74"/>
          <p:cNvSpPr txBox="1"/>
          <p:nvPr/>
        </p:nvSpPr>
        <p:spPr>
          <a:xfrm>
            <a:off x="476401" y="4129861"/>
            <a:ext cx="1071600" cy="298200"/>
          </a:xfrm>
          <a:prstGeom prst="rect">
            <a:avLst/>
          </a:prstGeom>
          <a:noFill/>
          <a:ln>
            <a:noFill/>
          </a:ln>
        </p:spPr>
        <p:txBody>
          <a:bodyPr spcFirstLastPara="1" wrap="square" lIns="0" tIns="36875" rIns="0" bIns="36875" anchor="b" anchorCtr="0">
            <a:spAutoFit/>
          </a:bodyPr>
          <a:lstStyle/>
          <a:p>
            <a:pPr marL="0" marR="0" lvl="0" indent="0" algn="l" rtl="0">
              <a:spcBef>
                <a:spcPts val="0"/>
              </a:spcBef>
              <a:spcAft>
                <a:spcPts val="0"/>
              </a:spcAft>
              <a:buNone/>
            </a:pPr>
            <a:r>
              <a:rPr lang="en" sz="1452" b="1">
                <a:latin typeface="Calibri"/>
                <a:ea typeface="Calibri"/>
                <a:cs typeface="Calibri"/>
                <a:sym typeface="Calibri"/>
              </a:rPr>
              <a:t>Scaling/PCA</a:t>
            </a:r>
            <a:endParaRPr sz="1130"/>
          </a:p>
        </p:txBody>
      </p:sp>
      <p:sp>
        <p:nvSpPr>
          <p:cNvPr id="840" name="Google Shape;840;p74"/>
          <p:cNvSpPr txBox="1"/>
          <p:nvPr/>
        </p:nvSpPr>
        <p:spPr>
          <a:xfrm>
            <a:off x="476400" y="3703150"/>
            <a:ext cx="1814100" cy="298200"/>
          </a:xfrm>
          <a:prstGeom prst="rect">
            <a:avLst/>
          </a:prstGeom>
          <a:noFill/>
          <a:ln>
            <a:noFill/>
          </a:ln>
        </p:spPr>
        <p:txBody>
          <a:bodyPr spcFirstLastPara="1" wrap="square" lIns="0" tIns="36875" rIns="0" bIns="36875" anchor="b" anchorCtr="0">
            <a:spAutoFit/>
          </a:bodyPr>
          <a:lstStyle/>
          <a:p>
            <a:pPr marL="0" marR="0" lvl="0" indent="0" algn="l" rtl="0">
              <a:spcBef>
                <a:spcPts val="0"/>
              </a:spcBef>
              <a:spcAft>
                <a:spcPts val="0"/>
              </a:spcAft>
              <a:buNone/>
            </a:pPr>
            <a:r>
              <a:rPr lang="en" sz="1452" b="1">
                <a:latin typeface="Calibri"/>
                <a:ea typeface="Calibri"/>
                <a:cs typeface="Calibri"/>
                <a:sym typeface="Calibri"/>
              </a:rPr>
              <a:t>Difference in Class Size</a:t>
            </a:r>
            <a:endParaRPr sz="1130"/>
          </a:p>
        </p:txBody>
      </p:sp>
      <p:sp>
        <p:nvSpPr>
          <p:cNvPr id="841" name="Google Shape;841;p74"/>
          <p:cNvSpPr txBox="1"/>
          <p:nvPr/>
        </p:nvSpPr>
        <p:spPr>
          <a:xfrm>
            <a:off x="476399" y="3276450"/>
            <a:ext cx="2160600" cy="298200"/>
          </a:xfrm>
          <a:prstGeom prst="rect">
            <a:avLst/>
          </a:prstGeom>
          <a:noFill/>
          <a:ln>
            <a:noFill/>
          </a:ln>
        </p:spPr>
        <p:txBody>
          <a:bodyPr spcFirstLastPara="1" wrap="square" lIns="0" tIns="36875" rIns="0" bIns="36875" anchor="b" anchorCtr="0">
            <a:spAutoFit/>
          </a:bodyPr>
          <a:lstStyle/>
          <a:p>
            <a:pPr marL="0" marR="0" lvl="0" indent="0" algn="l" rtl="0">
              <a:spcBef>
                <a:spcPts val="0"/>
              </a:spcBef>
              <a:spcAft>
                <a:spcPts val="0"/>
              </a:spcAft>
              <a:buNone/>
            </a:pPr>
            <a:r>
              <a:rPr lang="en" sz="1452" b="1">
                <a:latin typeface="Calibri"/>
                <a:ea typeface="Calibri"/>
                <a:cs typeface="Calibri"/>
                <a:sym typeface="Calibri"/>
              </a:rPr>
              <a:t>Hybrid Sampling Methods</a:t>
            </a:r>
            <a:endParaRPr sz="1130"/>
          </a:p>
        </p:txBody>
      </p:sp>
      <p:sp>
        <p:nvSpPr>
          <p:cNvPr id="842" name="Google Shape;842;p74"/>
          <p:cNvSpPr txBox="1"/>
          <p:nvPr/>
        </p:nvSpPr>
        <p:spPr>
          <a:xfrm>
            <a:off x="476400" y="2849750"/>
            <a:ext cx="2200200" cy="298200"/>
          </a:xfrm>
          <a:prstGeom prst="rect">
            <a:avLst/>
          </a:prstGeom>
          <a:noFill/>
          <a:ln>
            <a:noFill/>
          </a:ln>
        </p:spPr>
        <p:txBody>
          <a:bodyPr spcFirstLastPara="1" wrap="square" lIns="0" tIns="36875" rIns="0" bIns="36875" anchor="b" anchorCtr="0">
            <a:spAutoFit/>
          </a:bodyPr>
          <a:lstStyle/>
          <a:p>
            <a:pPr marL="0" marR="0" lvl="0" indent="0" algn="l" rtl="0">
              <a:spcBef>
                <a:spcPts val="0"/>
              </a:spcBef>
              <a:spcAft>
                <a:spcPts val="0"/>
              </a:spcAft>
              <a:buNone/>
            </a:pPr>
            <a:r>
              <a:rPr lang="en" sz="1452" b="1">
                <a:latin typeface="Calibri"/>
                <a:ea typeface="Calibri"/>
                <a:cs typeface="Calibri"/>
                <a:sym typeface="Calibri"/>
              </a:rPr>
              <a:t>Solving Class Overlap Issue</a:t>
            </a:r>
            <a:endParaRPr sz="1130"/>
          </a:p>
        </p:txBody>
      </p:sp>
      <p:sp>
        <p:nvSpPr>
          <p:cNvPr id="843" name="Google Shape;843;p74"/>
          <p:cNvSpPr txBox="1"/>
          <p:nvPr/>
        </p:nvSpPr>
        <p:spPr>
          <a:xfrm>
            <a:off x="476400" y="2423050"/>
            <a:ext cx="2373300" cy="298200"/>
          </a:xfrm>
          <a:prstGeom prst="rect">
            <a:avLst/>
          </a:prstGeom>
          <a:noFill/>
          <a:ln>
            <a:noFill/>
          </a:ln>
        </p:spPr>
        <p:txBody>
          <a:bodyPr spcFirstLastPara="1" wrap="square" lIns="0" tIns="36875" rIns="0" bIns="36875" anchor="b" anchorCtr="0">
            <a:spAutoFit/>
          </a:bodyPr>
          <a:lstStyle/>
          <a:p>
            <a:pPr marL="0" marR="0" lvl="0" indent="0" algn="l" rtl="0">
              <a:spcBef>
                <a:spcPts val="0"/>
              </a:spcBef>
              <a:spcAft>
                <a:spcPts val="0"/>
              </a:spcAft>
              <a:buNone/>
            </a:pPr>
            <a:r>
              <a:rPr lang="en" sz="1452" b="1">
                <a:latin typeface="Calibri"/>
                <a:ea typeface="Calibri"/>
                <a:cs typeface="Calibri"/>
                <a:sym typeface="Calibri"/>
              </a:rPr>
              <a:t>Multiple Majority Class Issue</a:t>
            </a:r>
            <a:endParaRPr sz="1130"/>
          </a:p>
        </p:txBody>
      </p:sp>
      <p:sp>
        <p:nvSpPr>
          <p:cNvPr id="844" name="Google Shape;844;p74"/>
          <p:cNvSpPr txBox="1"/>
          <p:nvPr/>
        </p:nvSpPr>
        <p:spPr>
          <a:xfrm>
            <a:off x="476400" y="1996350"/>
            <a:ext cx="3719400" cy="298200"/>
          </a:xfrm>
          <a:prstGeom prst="rect">
            <a:avLst/>
          </a:prstGeom>
          <a:noFill/>
          <a:ln>
            <a:noFill/>
          </a:ln>
        </p:spPr>
        <p:txBody>
          <a:bodyPr spcFirstLastPara="1" wrap="square" lIns="0" tIns="36875" rIns="0" bIns="36875" anchor="b" anchorCtr="0">
            <a:spAutoFit/>
          </a:bodyPr>
          <a:lstStyle/>
          <a:p>
            <a:pPr marL="0" marR="0" lvl="0" indent="0" algn="l" rtl="0">
              <a:spcBef>
                <a:spcPts val="0"/>
              </a:spcBef>
              <a:spcAft>
                <a:spcPts val="0"/>
              </a:spcAft>
              <a:buNone/>
            </a:pPr>
            <a:r>
              <a:rPr lang="en" sz="1452" b="1">
                <a:latin typeface="Calibri"/>
                <a:ea typeface="Calibri"/>
                <a:cs typeface="Calibri"/>
                <a:sym typeface="Calibri"/>
              </a:rPr>
              <a:t>Use Stronger Guards or Cost Sensitive Learning</a:t>
            </a:r>
            <a:endParaRPr sz="1130"/>
          </a:p>
        </p:txBody>
      </p:sp>
      <p:cxnSp>
        <p:nvCxnSpPr>
          <p:cNvPr id="845" name="Google Shape;845;p74"/>
          <p:cNvCxnSpPr>
            <a:stCxn id="838" idx="3"/>
          </p:cNvCxnSpPr>
          <p:nvPr/>
        </p:nvCxnSpPr>
        <p:spPr>
          <a:xfrm rot="10800000" flipH="1">
            <a:off x="5273701" y="1718450"/>
            <a:ext cx="435600" cy="300"/>
          </a:xfrm>
          <a:prstGeom prst="straightConnector1">
            <a:avLst/>
          </a:prstGeom>
          <a:noFill/>
          <a:ln w="20500" cap="flat" cmpd="sng">
            <a:solidFill>
              <a:srgbClr val="001F33"/>
            </a:solidFill>
            <a:prstDash val="solid"/>
            <a:miter lim="800000"/>
            <a:headEnd type="none" w="sm" len="sm"/>
            <a:tailEnd type="none" w="sm" len="sm"/>
          </a:ln>
        </p:spPr>
      </p:cxnSp>
      <p:cxnSp>
        <p:nvCxnSpPr>
          <p:cNvPr id="846" name="Google Shape;846;p74"/>
          <p:cNvCxnSpPr>
            <a:stCxn id="839" idx="3"/>
          </p:cNvCxnSpPr>
          <p:nvPr/>
        </p:nvCxnSpPr>
        <p:spPr>
          <a:xfrm>
            <a:off x="1548001" y="4278961"/>
            <a:ext cx="1617000" cy="0"/>
          </a:xfrm>
          <a:prstGeom prst="straightConnector1">
            <a:avLst/>
          </a:prstGeom>
          <a:noFill/>
          <a:ln w="20500" cap="flat" cmpd="sng">
            <a:solidFill>
              <a:srgbClr val="001F33"/>
            </a:solidFill>
            <a:prstDash val="solid"/>
            <a:miter lim="800000"/>
            <a:headEnd type="none" w="sm" len="sm"/>
            <a:tailEnd type="none" w="sm" len="sm"/>
          </a:ln>
        </p:spPr>
      </p:cxnSp>
      <p:cxnSp>
        <p:nvCxnSpPr>
          <p:cNvPr id="847" name="Google Shape;847;p74"/>
          <p:cNvCxnSpPr>
            <a:stCxn id="840" idx="3"/>
          </p:cNvCxnSpPr>
          <p:nvPr/>
        </p:nvCxnSpPr>
        <p:spPr>
          <a:xfrm>
            <a:off x="2290500" y="3852250"/>
            <a:ext cx="1282200" cy="0"/>
          </a:xfrm>
          <a:prstGeom prst="straightConnector1">
            <a:avLst/>
          </a:prstGeom>
          <a:noFill/>
          <a:ln w="20500" cap="flat" cmpd="sng">
            <a:solidFill>
              <a:srgbClr val="001F33"/>
            </a:solidFill>
            <a:prstDash val="solid"/>
            <a:miter lim="800000"/>
            <a:headEnd type="none" w="sm" len="sm"/>
            <a:tailEnd type="none" w="sm" len="sm"/>
          </a:ln>
        </p:spPr>
      </p:cxnSp>
      <p:cxnSp>
        <p:nvCxnSpPr>
          <p:cNvPr id="848" name="Google Shape;848;p74"/>
          <p:cNvCxnSpPr>
            <a:stCxn id="841" idx="3"/>
          </p:cNvCxnSpPr>
          <p:nvPr/>
        </p:nvCxnSpPr>
        <p:spPr>
          <a:xfrm>
            <a:off x="2636999" y="3425550"/>
            <a:ext cx="1378500" cy="0"/>
          </a:xfrm>
          <a:prstGeom prst="straightConnector1">
            <a:avLst/>
          </a:prstGeom>
          <a:noFill/>
          <a:ln w="20500" cap="flat" cmpd="sng">
            <a:solidFill>
              <a:srgbClr val="001F33"/>
            </a:solidFill>
            <a:prstDash val="solid"/>
            <a:miter lim="800000"/>
            <a:headEnd type="none" w="sm" len="sm"/>
            <a:tailEnd type="none" w="sm" len="sm"/>
          </a:ln>
        </p:spPr>
      </p:cxnSp>
      <p:cxnSp>
        <p:nvCxnSpPr>
          <p:cNvPr id="849" name="Google Shape;849;p74"/>
          <p:cNvCxnSpPr>
            <a:stCxn id="842" idx="3"/>
          </p:cNvCxnSpPr>
          <p:nvPr/>
        </p:nvCxnSpPr>
        <p:spPr>
          <a:xfrm>
            <a:off x="2676600" y="2998850"/>
            <a:ext cx="1760400" cy="0"/>
          </a:xfrm>
          <a:prstGeom prst="straightConnector1">
            <a:avLst/>
          </a:prstGeom>
          <a:noFill/>
          <a:ln w="20500" cap="flat" cmpd="sng">
            <a:solidFill>
              <a:srgbClr val="001F33"/>
            </a:solidFill>
            <a:prstDash val="solid"/>
            <a:miter lim="800000"/>
            <a:headEnd type="none" w="sm" len="sm"/>
            <a:tailEnd type="none" w="sm" len="sm"/>
          </a:ln>
        </p:spPr>
      </p:cxnSp>
      <p:cxnSp>
        <p:nvCxnSpPr>
          <p:cNvPr id="850" name="Google Shape;850;p74"/>
          <p:cNvCxnSpPr>
            <a:stCxn id="843" idx="3"/>
          </p:cNvCxnSpPr>
          <p:nvPr/>
        </p:nvCxnSpPr>
        <p:spPr>
          <a:xfrm>
            <a:off x="2849700" y="2572150"/>
            <a:ext cx="2009100" cy="0"/>
          </a:xfrm>
          <a:prstGeom prst="straightConnector1">
            <a:avLst/>
          </a:prstGeom>
          <a:noFill/>
          <a:ln w="20500" cap="flat" cmpd="sng">
            <a:solidFill>
              <a:srgbClr val="001F33"/>
            </a:solidFill>
            <a:prstDash val="solid"/>
            <a:miter lim="800000"/>
            <a:headEnd type="none" w="sm" len="sm"/>
            <a:tailEnd type="none" w="sm" len="sm"/>
          </a:ln>
        </p:spPr>
      </p:cxnSp>
      <p:cxnSp>
        <p:nvCxnSpPr>
          <p:cNvPr id="851" name="Google Shape;851;p74"/>
          <p:cNvCxnSpPr>
            <a:stCxn id="844" idx="3"/>
          </p:cNvCxnSpPr>
          <p:nvPr/>
        </p:nvCxnSpPr>
        <p:spPr>
          <a:xfrm>
            <a:off x="4195800" y="2145450"/>
            <a:ext cx="1077900" cy="0"/>
          </a:xfrm>
          <a:prstGeom prst="straightConnector1">
            <a:avLst/>
          </a:prstGeom>
          <a:noFill/>
          <a:ln w="20500" cap="flat" cmpd="sng">
            <a:solidFill>
              <a:srgbClr val="001F33"/>
            </a:solidFill>
            <a:prstDash val="solid"/>
            <a:miter lim="800000"/>
            <a:headEnd type="none" w="sm" len="sm"/>
            <a:tailEnd type="none" w="sm" len="sm"/>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75"/>
          <p:cNvSpPr txBox="1"/>
          <p:nvPr/>
        </p:nvSpPr>
        <p:spPr>
          <a:xfrm>
            <a:off x="671668" y="125548"/>
            <a:ext cx="7930200" cy="500100"/>
          </a:xfrm>
          <a:prstGeom prst="rect">
            <a:avLst/>
          </a:prstGeom>
          <a:noFill/>
          <a:ln w="9525" cap="flat" cmpd="sng">
            <a:solidFill>
              <a:schemeClr val="accent1"/>
            </a:solidFill>
            <a:prstDash val="solid"/>
            <a:round/>
            <a:headEnd type="none" w="sm" len="sm"/>
            <a:tailEnd type="none" w="sm" len="sm"/>
          </a:ln>
        </p:spPr>
        <p:txBody>
          <a:bodyPr spcFirstLastPara="1" wrap="square" lIns="68575" tIns="34275" rIns="68575" bIns="34275" anchor="t" anchorCtr="0">
            <a:spAutoFit/>
          </a:bodyPr>
          <a:lstStyle/>
          <a:p>
            <a:pPr marL="0" marR="0" lvl="0" indent="177800" algn="ctr" rtl="0">
              <a:spcBef>
                <a:spcPts val="0"/>
              </a:spcBef>
              <a:spcAft>
                <a:spcPts val="0"/>
              </a:spcAft>
              <a:buNone/>
            </a:pPr>
            <a:r>
              <a:rPr lang="en" sz="1400">
                <a:solidFill>
                  <a:schemeClr val="dk1"/>
                </a:solidFill>
                <a:latin typeface="Times New Roman"/>
                <a:ea typeface="Times New Roman"/>
                <a:cs typeface="Times New Roman"/>
                <a:sym typeface="Times New Roman"/>
              </a:rPr>
              <a:t>The following table explains or justifies how the COs and corresponding POs have been addressed in EEE 4700/4800 (Project and Thesis). </a:t>
            </a:r>
            <a:endParaRPr sz="1100"/>
          </a:p>
        </p:txBody>
      </p:sp>
      <p:graphicFrame>
        <p:nvGraphicFramePr>
          <p:cNvPr id="857" name="Google Shape;857;p75"/>
          <p:cNvGraphicFramePr/>
          <p:nvPr/>
        </p:nvGraphicFramePr>
        <p:xfrm>
          <a:off x="0" y="695104"/>
          <a:ext cx="9144000" cy="4482210"/>
        </p:xfrm>
        <a:graphic>
          <a:graphicData uri="http://schemas.openxmlformats.org/drawingml/2006/table">
            <a:tbl>
              <a:tblPr firstRow="1" firstCol="1" bandRow="1">
                <a:noFill/>
                <a:tableStyleId>{1C5704FA-A811-4A1C-9657-6644494C68E1}</a:tableStyleId>
              </a:tblPr>
              <a:tblGrid>
                <a:gridCol w="759900">
                  <a:extLst>
                    <a:ext uri="{9D8B030D-6E8A-4147-A177-3AD203B41FA5}">
                      <a16:colId xmlns:a16="http://schemas.microsoft.com/office/drawing/2014/main" val="20000"/>
                    </a:ext>
                  </a:extLst>
                </a:gridCol>
                <a:gridCol w="684425">
                  <a:extLst>
                    <a:ext uri="{9D8B030D-6E8A-4147-A177-3AD203B41FA5}">
                      <a16:colId xmlns:a16="http://schemas.microsoft.com/office/drawing/2014/main" val="20001"/>
                    </a:ext>
                  </a:extLst>
                </a:gridCol>
                <a:gridCol w="7699675">
                  <a:extLst>
                    <a:ext uri="{9D8B030D-6E8A-4147-A177-3AD203B41FA5}">
                      <a16:colId xmlns:a16="http://schemas.microsoft.com/office/drawing/2014/main" val="20002"/>
                    </a:ext>
                  </a:extLst>
                </a:gridCol>
              </a:tblGrid>
              <a:tr h="196475">
                <a:tc>
                  <a:txBody>
                    <a:bodyPr/>
                    <a:lstStyle/>
                    <a:p>
                      <a:pPr marL="0" marR="0" lvl="0" indent="0" algn="ctr" rtl="0">
                        <a:spcBef>
                          <a:spcPts val="0"/>
                        </a:spcBef>
                        <a:spcAft>
                          <a:spcPts val="0"/>
                        </a:spcAft>
                        <a:buNone/>
                      </a:pPr>
                      <a:r>
                        <a:rPr lang="en" sz="1200" b="1" u="none" strike="noStrike" cap="none">
                          <a:solidFill>
                            <a:srgbClr val="000000"/>
                          </a:solidFill>
                          <a:latin typeface="Times New Roman"/>
                          <a:ea typeface="Times New Roman"/>
                          <a:cs typeface="Times New Roman"/>
                          <a:sym typeface="Times New Roman"/>
                        </a:rPr>
                        <a:t>COs</a:t>
                      </a:r>
                      <a:endParaRPr sz="1200" u="none" strike="noStrike" cap="none">
                        <a:latin typeface="Times New Roman"/>
                        <a:ea typeface="Times New Roman"/>
                        <a:cs typeface="Times New Roman"/>
                        <a:sym typeface="Times New Roman"/>
                      </a:endParaRPr>
                    </a:p>
                  </a:txBody>
                  <a:tcPr marL="51425" marR="51425" marT="0" marB="0" anchor="ctr"/>
                </a:tc>
                <a:tc>
                  <a:txBody>
                    <a:bodyPr/>
                    <a:lstStyle/>
                    <a:p>
                      <a:pPr marL="0" marR="0" lvl="0" indent="0" algn="ctr" rtl="0">
                        <a:spcBef>
                          <a:spcPts val="0"/>
                        </a:spcBef>
                        <a:spcAft>
                          <a:spcPts val="0"/>
                        </a:spcAft>
                        <a:buNone/>
                      </a:pPr>
                      <a:r>
                        <a:rPr lang="en" sz="1200" b="1" u="none" strike="noStrike" cap="none">
                          <a:solidFill>
                            <a:srgbClr val="000000"/>
                          </a:solidFill>
                          <a:latin typeface="Times New Roman"/>
                          <a:ea typeface="Times New Roman"/>
                          <a:cs typeface="Times New Roman"/>
                          <a:sym typeface="Times New Roman"/>
                        </a:rPr>
                        <a:t>POs</a:t>
                      </a:r>
                      <a:endParaRPr sz="1200" u="none" strike="noStrike" cap="none">
                        <a:latin typeface="Times New Roman"/>
                        <a:ea typeface="Times New Roman"/>
                        <a:cs typeface="Times New Roman"/>
                        <a:sym typeface="Times New Roman"/>
                      </a:endParaRPr>
                    </a:p>
                  </a:txBody>
                  <a:tcPr marL="7150" marR="7150" marT="7150" marB="7150" anchor="ctr"/>
                </a:tc>
                <a:tc>
                  <a:txBody>
                    <a:bodyPr/>
                    <a:lstStyle/>
                    <a:p>
                      <a:pPr marL="0" marR="0" lvl="0" indent="0" algn="ctr" rtl="0">
                        <a:spcBef>
                          <a:spcPts val="0"/>
                        </a:spcBef>
                        <a:spcAft>
                          <a:spcPts val="0"/>
                        </a:spcAft>
                        <a:buNone/>
                      </a:pPr>
                      <a:r>
                        <a:rPr lang="en" sz="1200" b="1" u="none" strike="noStrike" cap="none">
                          <a:solidFill>
                            <a:srgbClr val="000000"/>
                          </a:solidFill>
                          <a:latin typeface="Times New Roman"/>
                          <a:ea typeface="Times New Roman"/>
                          <a:cs typeface="Times New Roman"/>
                          <a:sym typeface="Times New Roman"/>
                        </a:rPr>
                        <a:t>Explanation/Justification </a:t>
                      </a:r>
                      <a:endParaRPr sz="1200" b="1" u="none" strike="noStrike" cap="none">
                        <a:latin typeface="Times New Roman"/>
                        <a:ea typeface="Times New Roman"/>
                        <a:cs typeface="Times New Roman"/>
                        <a:sym typeface="Times New Roman"/>
                      </a:endParaRPr>
                    </a:p>
                  </a:txBody>
                  <a:tcPr marL="51425" marR="51425" marT="0" marB="0" anchor="ctr"/>
                </a:tc>
                <a:extLst>
                  <a:ext uri="{0D108BD9-81ED-4DB2-BD59-A6C34878D82A}">
                    <a16:rowId xmlns:a16="http://schemas.microsoft.com/office/drawing/2014/main" val="10000"/>
                  </a:ext>
                </a:extLst>
              </a:tr>
              <a:tr h="389350">
                <a:tc>
                  <a:txBody>
                    <a:bodyPr/>
                    <a:lstStyle/>
                    <a:p>
                      <a:pPr marL="0" marR="0" lvl="0" indent="0" algn="ctr" rtl="0">
                        <a:spcBef>
                          <a:spcPts val="0"/>
                        </a:spcBef>
                        <a:spcAft>
                          <a:spcPts val="0"/>
                        </a:spcAft>
                        <a:buNone/>
                      </a:pPr>
                      <a:r>
                        <a:rPr lang="en" sz="1200" b="0" u="none" strike="noStrike" cap="none">
                          <a:solidFill>
                            <a:srgbClr val="000000"/>
                          </a:solidFill>
                          <a:latin typeface="Times New Roman"/>
                          <a:ea typeface="Times New Roman"/>
                          <a:cs typeface="Times New Roman"/>
                          <a:sym typeface="Times New Roman"/>
                        </a:rPr>
                        <a:t>CO1</a:t>
                      </a:r>
                      <a:endParaRPr sz="1200" b="0" u="none" strike="noStrike" cap="none">
                        <a:latin typeface="Times New Roman"/>
                        <a:ea typeface="Times New Roman"/>
                        <a:cs typeface="Times New Roman"/>
                        <a:sym typeface="Times New Roman"/>
                      </a:endParaRPr>
                    </a:p>
                  </a:txBody>
                  <a:tcPr marL="51425" marR="51425" marT="0" marB="0" anchor="ct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PO2</a:t>
                      </a:r>
                      <a:endParaRPr sz="1200" u="none" strike="noStrike" cap="none">
                        <a:latin typeface="Times New Roman"/>
                        <a:ea typeface="Times New Roman"/>
                        <a:cs typeface="Times New Roman"/>
                        <a:sym typeface="Times New Roman"/>
                      </a:endParaRPr>
                    </a:p>
                  </a:txBody>
                  <a:tcPr marL="7150" marR="7150" marT="7150" marB="7150" anchor="ctr"/>
                </a:tc>
                <a:tc>
                  <a:txBody>
                    <a:bodyPr/>
                    <a:lstStyle/>
                    <a:p>
                      <a:pPr marL="0" marR="0" lvl="0" indent="0" algn="just" rtl="0">
                        <a:spcBef>
                          <a:spcPts val="0"/>
                        </a:spcBef>
                        <a:spcAft>
                          <a:spcPts val="0"/>
                        </a:spcAft>
                        <a:buNone/>
                      </a:pPr>
                      <a:r>
                        <a:rPr lang="en" sz="1200">
                          <a:latin typeface="Times New Roman"/>
                          <a:ea typeface="Times New Roman"/>
                          <a:cs typeface="Times New Roman"/>
                          <a:sym typeface="Times New Roman"/>
                        </a:rPr>
                        <a:t>O</a:t>
                      </a:r>
                      <a:r>
                        <a:rPr lang="en" sz="1200" u="none" strike="noStrike" cap="none">
                          <a:latin typeface="Times New Roman"/>
                          <a:ea typeface="Times New Roman"/>
                          <a:cs typeface="Times New Roman"/>
                          <a:sym typeface="Times New Roman"/>
                        </a:rPr>
                        <a:t>ur project addresses the slow and costly nature of traditional materials discovery methods, which is a significant</a:t>
                      </a:r>
                      <a:r>
                        <a:rPr lang="en" sz="1200">
                          <a:latin typeface="Times New Roman"/>
                          <a:ea typeface="Times New Roman"/>
                          <a:cs typeface="Times New Roman"/>
                          <a:sym typeface="Times New Roman"/>
                        </a:rPr>
                        <a:t> </a:t>
                      </a:r>
                      <a:r>
                        <a:rPr lang="en" sz="1200" u="none" strike="noStrike" cap="none">
                          <a:latin typeface="Times New Roman"/>
                          <a:ea typeface="Times New Roman"/>
                          <a:cs typeface="Times New Roman"/>
                          <a:sym typeface="Times New Roman"/>
                        </a:rPr>
                        <a:t>challenge in material science and engineering. </a:t>
                      </a:r>
                      <a:endParaRPr sz="1200" u="none" strike="noStrike" cap="none">
                        <a:latin typeface="Times New Roman"/>
                        <a:ea typeface="Times New Roman"/>
                        <a:cs typeface="Times New Roman"/>
                        <a:sym typeface="Times New Roman"/>
                      </a:endParaRPr>
                    </a:p>
                  </a:txBody>
                  <a:tcPr marL="51425" marR="51425" marT="0" marB="0" anchor="ctr"/>
                </a:tc>
                <a:extLst>
                  <a:ext uri="{0D108BD9-81ED-4DB2-BD59-A6C34878D82A}">
                    <a16:rowId xmlns:a16="http://schemas.microsoft.com/office/drawing/2014/main" val="10001"/>
                  </a:ext>
                </a:extLst>
              </a:tr>
              <a:tr h="263375">
                <a:tc>
                  <a:txBody>
                    <a:bodyPr/>
                    <a:lstStyle/>
                    <a:p>
                      <a:pPr marL="0" marR="0" lvl="0" indent="0" algn="ctr" rtl="0">
                        <a:spcBef>
                          <a:spcPts val="0"/>
                        </a:spcBef>
                        <a:spcAft>
                          <a:spcPts val="0"/>
                        </a:spcAft>
                        <a:buNone/>
                      </a:pPr>
                      <a:r>
                        <a:rPr lang="en" sz="1200" b="0" u="none" strike="noStrike" cap="none">
                          <a:solidFill>
                            <a:srgbClr val="000000"/>
                          </a:solidFill>
                          <a:latin typeface="Times New Roman"/>
                          <a:ea typeface="Times New Roman"/>
                          <a:cs typeface="Times New Roman"/>
                          <a:sym typeface="Times New Roman"/>
                        </a:rPr>
                        <a:t>CO2</a:t>
                      </a:r>
                      <a:endParaRPr sz="1200" b="0" u="none" strike="noStrike" cap="none">
                        <a:latin typeface="Times New Roman"/>
                        <a:ea typeface="Times New Roman"/>
                        <a:cs typeface="Times New Roman"/>
                        <a:sym typeface="Times New Roman"/>
                      </a:endParaRPr>
                    </a:p>
                  </a:txBody>
                  <a:tcPr marL="51425" marR="51425" marT="0" marB="0" anchor="ctr"/>
                </a:tc>
                <a:tc>
                  <a:txBody>
                    <a:bodyPr/>
                    <a:lstStyle/>
                    <a:p>
                      <a:pPr marL="0" marR="0" lvl="0" indent="0" algn="ctr"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PO4</a:t>
                      </a:r>
                      <a:endParaRPr sz="1200" u="none" strike="noStrike" cap="none">
                        <a:latin typeface="Times New Roman"/>
                        <a:ea typeface="Times New Roman"/>
                        <a:cs typeface="Times New Roman"/>
                        <a:sym typeface="Times New Roman"/>
                      </a:endParaRPr>
                    </a:p>
                  </a:txBody>
                  <a:tcPr marL="7150" marR="7150" marT="7150" marB="7150" anchor="ctr"/>
                </a:tc>
                <a:tc>
                  <a:txBody>
                    <a:bodyPr/>
                    <a:lstStyle/>
                    <a:p>
                      <a:pPr marL="0" lvl="0" indent="0" algn="l" rtl="0">
                        <a:lnSpc>
                          <a:spcPct val="115000"/>
                        </a:lnSpc>
                        <a:spcBef>
                          <a:spcPts val="1200"/>
                        </a:spcBef>
                        <a:spcAft>
                          <a:spcPts val="1200"/>
                        </a:spcAft>
                        <a:buSzPts val="1100"/>
                        <a:buNone/>
                      </a:pPr>
                      <a:r>
                        <a:rPr lang="en" sz="1200">
                          <a:solidFill>
                            <a:srgbClr val="000000"/>
                          </a:solidFill>
                          <a:latin typeface="Times New Roman"/>
                          <a:ea typeface="Times New Roman"/>
                          <a:cs typeface="Times New Roman"/>
                          <a:sym typeface="Times New Roman"/>
                        </a:rPr>
                        <a:t>This project synthesizes data from materials databases and applies ML models based on those needs.</a:t>
                      </a:r>
                      <a:endParaRPr sz="1200">
                        <a:solidFill>
                          <a:srgbClr val="000000"/>
                        </a:solidFill>
                        <a:latin typeface="Times New Roman"/>
                        <a:ea typeface="Times New Roman"/>
                        <a:cs typeface="Times New Roman"/>
                        <a:sym typeface="Times New Roman"/>
                      </a:endParaRPr>
                    </a:p>
                  </a:txBody>
                  <a:tcPr marL="51425" marR="51425" marT="0" marB="0" anchor="ctr"/>
                </a:tc>
                <a:extLst>
                  <a:ext uri="{0D108BD9-81ED-4DB2-BD59-A6C34878D82A}">
                    <a16:rowId xmlns:a16="http://schemas.microsoft.com/office/drawing/2014/main" val="10002"/>
                  </a:ext>
                </a:extLst>
              </a:tr>
              <a:tr h="389325">
                <a:tc>
                  <a:txBody>
                    <a:bodyPr/>
                    <a:lstStyle/>
                    <a:p>
                      <a:pPr marL="0" marR="0" lvl="0" indent="0" algn="ctr" rtl="0">
                        <a:spcBef>
                          <a:spcPts val="0"/>
                        </a:spcBef>
                        <a:spcAft>
                          <a:spcPts val="0"/>
                        </a:spcAft>
                        <a:buNone/>
                      </a:pPr>
                      <a:r>
                        <a:rPr lang="en" sz="1200" b="0" u="none" strike="noStrike" cap="none">
                          <a:solidFill>
                            <a:srgbClr val="000000"/>
                          </a:solidFill>
                          <a:latin typeface="Times New Roman"/>
                          <a:ea typeface="Times New Roman"/>
                          <a:cs typeface="Times New Roman"/>
                          <a:sym typeface="Times New Roman"/>
                        </a:rPr>
                        <a:t>CO3</a:t>
                      </a:r>
                      <a:endParaRPr sz="1200" b="0" u="none" strike="noStrike" cap="none">
                        <a:latin typeface="Times New Roman"/>
                        <a:ea typeface="Times New Roman"/>
                        <a:cs typeface="Times New Roman"/>
                        <a:sym typeface="Times New Roman"/>
                      </a:endParaRPr>
                    </a:p>
                  </a:txBody>
                  <a:tcPr marL="51425" marR="51425" marT="0" marB="0" anchor="ctr"/>
                </a:tc>
                <a:tc>
                  <a:txBody>
                    <a:bodyPr/>
                    <a:lstStyle/>
                    <a:p>
                      <a:pPr marL="0" marR="0" lvl="0" indent="0" algn="ctr"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PO8</a:t>
                      </a:r>
                      <a:endParaRPr sz="1200" u="none" strike="noStrike" cap="none">
                        <a:latin typeface="Times New Roman"/>
                        <a:ea typeface="Times New Roman"/>
                        <a:cs typeface="Times New Roman"/>
                        <a:sym typeface="Times New Roman"/>
                      </a:endParaRPr>
                    </a:p>
                  </a:txBody>
                  <a:tcPr marL="7150" marR="7150" marT="7150" marB="7150" anchor="ctr"/>
                </a:tc>
                <a:tc>
                  <a:txBody>
                    <a:bodyPr/>
                    <a:lstStyle/>
                    <a:p>
                      <a:pPr marL="0" marR="0" lvl="0" indent="0" algn="just"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Ethical consideration were taken into account when designing the experiments. None of the methods used in this project has conflict with professional norms.</a:t>
                      </a:r>
                      <a:endParaRPr sz="1200" u="none" strike="noStrike" cap="none">
                        <a:latin typeface="Times New Roman"/>
                        <a:ea typeface="Times New Roman"/>
                        <a:cs typeface="Times New Roman"/>
                        <a:sym typeface="Times New Roman"/>
                      </a:endParaRPr>
                    </a:p>
                  </a:txBody>
                  <a:tcPr marL="51425" marR="51425" marT="0" marB="0" anchor="ctr"/>
                </a:tc>
                <a:extLst>
                  <a:ext uri="{0D108BD9-81ED-4DB2-BD59-A6C34878D82A}">
                    <a16:rowId xmlns:a16="http://schemas.microsoft.com/office/drawing/2014/main" val="10003"/>
                  </a:ext>
                </a:extLst>
              </a:tr>
              <a:tr h="418675">
                <a:tc>
                  <a:txBody>
                    <a:bodyPr/>
                    <a:lstStyle/>
                    <a:p>
                      <a:pPr marL="0" marR="0" lvl="0" indent="0" algn="ctr" rtl="0">
                        <a:spcBef>
                          <a:spcPts val="0"/>
                        </a:spcBef>
                        <a:spcAft>
                          <a:spcPts val="0"/>
                        </a:spcAft>
                        <a:buNone/>
                      </a:pPr>
                      <a:r>
                        <a:rPr lang="en" sz="1200" b="0" u="none" strike="noStrike" cap="none">
                          <a:solidFill>
                            <a:srgbClr val="000000"/>
                          </a:solidFill>
                          <a:latin typeface="Times New Roman"/>
                          <a:ea typeface="Times New Roman"/>
                          <a:cs typeface="Times New Roman"/>
                          <a:sym typeface="Times New Roman"/>
                        </a:rPr>
                        <a:t>CO4</a:t>
                      </a:r>
                      <a:endParaRPr sz="1200" b="0" u="none" strike="noStrike" cap="none">
                        <a:latin typeface="Times New Roman"/>
                        <a:ea typeface="Times New Roman"/>
                        <a:cs typeface="Times New Roman"/>
                        <a:sym typeface="Times New Roman"/>
                      </a:endParaRPr>
                    </a:p>
                  </a:txBody>
                  <a:tcPr marL="51425" marR="51425" marT="0" marB="0" anchor="ctr"/>
                </a:tc>
                <a:tc>
                  <a:txBody>
                    <a:bodyPr/>
                    <a:lstStyle/>
                    <a:p>
                      <a:pPr marL="0" marR="0" lvl="0" indent="0" algn="ctr"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PO5</a:t>
                      </a:r>
                      <a:endParaRPr sz="1200" u="none" strike="noStrike" cap="none">
                        <a:latin typeface="Times New Roman"/>
                        <a:ea typeface="Times New Roman"/>
                        <a:cs typeface="Times New Roman"/>
                        <a:sym typeface="Times New Roman"/>
                      </a:endParaRPr>
                    </a:p>
                  </a:txBody>
                  <a:tcPr marL="7150" marR="7150" marT="7150" marB="7150" anchor="ctr"/>
                </a:tc>
                <a:tc>
                  <a:txBody>
                    <a:bodyPr/>
                    <a:lstStyle/>
                    <a:p>
                      <a:pPr marL="0" marR="0" lvl="0" indent="0" algn="just"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We used a combination of cutting-edge software libraries and programming languages designed for data analysis and machine learning in order to adopt contemporary technical resources and techniques for the problem's solution. </a:t>
                      </a:r>
                      <a:endParaRPr sz="1200" u="none" strike="noStrike" cap="none">
                        <a:latin typeface="Times New Roman"/>
                        <a:ea typeface="Times New Roman"/>
                        <a:cs typeface="Times New Roman"/>
                        <a:sym typeface="Times New Roman"/>
                      </a:endParaRPr>
                    </a:p>
                  </a:txBody>
                  <a:tcPr marL="51425" marR="51425" marT="0" marB="0" anchor="ctr"/>
                </a:tc>
                <a:extLst>
                  <a:ext uri="{0D108BD9-81ED-4DB2-BD59-A6C34878D82A}">
                    <a16:rowId xmlns:a16="http://schemas.microsoft.com/office/drawing/2014/main" val="10004"/>
                  </a:ext>
                </a:extLst>
              </a:tr>
              <a:tr h="621125">
                <a:tc>
                  <a:txBody>
                    <a:bodyPr/>
                    <a:lstStyle/>
                    <a:p>
                      <a:pPr marL="0" marR="0" lvl="0" indent="0" algn="ctr" rtl="0">
                        <a:spcBef>
                          <a:spcPts val="0"/>
                        </a:spcBef>
                        <a:spcAft>
                          <a:spcPts val="0"/>
                        </a:spcAft>
                        <a:buNone/>
                      </a:pPr>
                      <a:r>
                        <a:rPr lang="en" sz="1200" b="0" u="none" strike="noStrike" cap="none">
                          <a:solidFill>
                            <a:srgbClr val="000000"/>
                          </a:solidFill>
                          <a:latin typeface="Times New Roman"/>
                          <a:ea typeface="Times New Roman"/>
                          <a:cs typeface="Times New Roman"/>
                          <a:sym typeface="Times New Roman"/>
                        </a:rPr>
                        <a:t>CO5</a:t>
                      </a:r>
                      <a:endParaRPr sz="1200" b="0" u="none" strike="noStrike" cap="none">
                        <a:latin typeface="Times New Roman"/>
                        <a:ea typeface="Times New Roman"/>
                        <a:cs typeface="Times New Roman"/>
                        <a:sym typeface="Times New Roman"/>
                      </a:endParaRPr>
                    </a:p>
                  </a:txBody>
                  <a:tcPr marL="51425" marR="51425" marT="0" marB="0" anchor="ctr"/>
                </a:tc>
                <a:tc>
                  <a:txBody>
                    <a:bodyPr/>
                    <a:lstStyle/>
                    <a:p>
                      <a:pPr marL="0" marR="0" lvl="0" indent="0" algn="ctr"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PO11</a:t>
                      </a:r>
                      <a:endParaRPr sz="1200" u="none" strike="noStrike" cap="none">
                        <a:latin typeface="Times New Roman"/>
                        <a:ea typeface="Times New Roman"/>
                        <a:cs typeface="Times New Roman"/>
                        <a:sym typeface="Times New Roman"/>
                      </a:endParaRPr>
                    </a:p>
                  </a:txBody>
                  <a:tcPr marL="7150" marR="7150" marT="7150" marB="7150" anchor="ctr"/>
                </a:tc>
                <a:tc>
                  <a:txBody>
                    <a:bodyPr/>
                    <a:lstStyle/>
                    <a:p>
                      <a:pPr marL="0" marR="0" lvl="0" indent="0" algn="just"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To prepare a management plan and budgetary implications for the solution of the problem, we meticulously outlined the project phases, resource requirements.  We established reporting schedules, meeting frequencies, and communication channels to ensure effective coordination among team members and stakeholders.</a:t>
                      </a:r>
                      <a:endParaRPr sz="1200" u="none" strike="noStrike" cap="none">
                        <a:latin typeface="Times New Roman"/>
                        <a:ea typeface="Times New Roman"/>
                        <a:cs typeface="Times New Roman"/>
                        <a:sym typeface="Times New Roman"/>
                      </a:endParaRPr>
                    </a:p>
                  </a:txBody>
                  <a:tcPr marL="51425" marR="51425" marT="0" marB="0" anchor="ctr"/>
                </a:tc>
                <a:extLst>
                  <a:ext uri="{0D108BD9-81ED-4DB2-BD59-A6C34878D82A}">
                    <a16:rowId xmlns:a16="http://schemas.microsoft.com/office/drawing/2014/main" val="10005"/>
                  </a:ext>
                </a:extLst>
              </a:tr>
              <a:tr h="397200">
                <a:tc>
                  <a:txBody>
                    <a:bodyPr/>
                    <a:lstStyle/>
                    <a:p>
                      <a:pPr marL="0" marR="0" lvl="0" indent="0" algn="ctr" rtl="0">
                        <a:spcBef>
                          <a:spcPts val="0"/>
                        </a:spcBef>
                        <a:spcAft>
                          <a:spcPts val="0"/>
                        </a:spcAft>
                        <a:buNone/>
                      </a:pPr>
                      <a:r>
                        <a:rPr lang="en" sz="1200" b="0" u="none" strike="noStrike" cap="none">
                          <a:solidFill>
                            <a:srgbClr val="000000"/>
                          </a:solidFill>
                          <a:latin typeface="Times New Roman"/>
                          <a:ea typeface="Times New Roman"/>
                          <a:cs typeface="Times New Roman"/>
                          <a:sym typeface="Times New Roman"/>
                        </a:rPr>
                        <a:t>CO6</a:t>
                      </a:r>
                      <a:endParaRPr sz="1200" b="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PO6</a:t>
                      </a:r>
                      <a:endParaRPr sz="1200" u="none" strike="noStrike" cap="none">
                        <a:latin typeface="Times New Roman"/>
                        <a:ea typeface="Times New Roman"/>
                        <a:cs typeface="Times New Roman"/>
                        <a:sym typeface="Times New Roman"/>
                      </a:endParaRPr>
                    </a:p>
                  </a:txBody>
                  <a:tcPr marL="7150" marR="7150" marT="7150" marB="7150"/>
                </a:tc>
                <a:tc>
                  <a:txBody>
                    <a:bodyPr/>
                    <a:lstStyle/>
                    <a:p>
                      <a:pPr marL="0" marR="0" lvl="0" indent="0" algn="just"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Th</a:t>
                      </a:r>
                      <a:r>
                        <a:rPr lang="en" sz="1200">
                          <a:solidFill>
                            <a:srgbClr val="000000"/>
                          </a:solidFill>
                          <a:latin typeface="Times New Roman"/>
                          <a:ea typeface="Times New Roman"/>
                          <a:cs typeface="Times New Roman"/>
                          <a:sym typeface="Times New Roman"/>
                        </a:rPr>
                        <a:t>is</a:t>
                      </a:r>
                      <a:r>
                        <a:rPr lang="en" sz="1200" u="none" strike="noStrike" cap="none">
                          <a:solidFill>
                            <a:srgbClr val="000000"/>
                          </a:solidFill>
                          <a:latin typeface="Times New Roman"/>
                          <a:ea typeface="Times New Roman"/>
                          <a:cs typeface="Times New Roman"/>
                          <a:sym typeface="Times New Roman"/>
                        </a:rPr>
                        <a:t> project discusses societal benefits like eco-friendly materials and cost-effective solutions. It also reflects on reducing environmental harm and improving public safety indirectly through better materials.</a:t>
                      </a:r>
                      <a:endParaRPr sz="1200">
                        <a:solidFill>
                          <a:srgbClr val="000000"/>
                        </a:solidFill>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6"/>
                  </a:ext>
                </a:extLst>
              </a:tr>
              <a:tr h="397200">
                <a:tc>
                  <a:txBody>
                    <a:bodyPr/>
                    <a:lstStyle/>
                    <a:p>
                      <a:pPr marL="0" marR="0" lvl="0" indent="0" algn="ctr" rtl="0">
                        <a:spcBef>
                          <a:spcPts val="0"/>
                        </a:spcBef>
                        <a:spcAft>
                          <a:spcPts val="0"/>
                        </a:spcAft>
                        <a:buNone/>
                      </a:pPr>
                      <a:r>
                        <a:rPr lang="en" sz="1200" b="0" u="none" strike="noStrike" cap="none">
                          <a:solidFill>
                            <a:srgbClr val="000000"/>
                          </a:solidFill>
                          <a:latin typeface="Times New Roman"/>
                          <a:ea typeface="Times New Roman"/>
                          <a:cs typeface="Times New Roman"/>
                          <a:sym typeface="Times New Roman"/>
                        </a:rPr>
                        <a:t>CO7</a:t>
                      </a:r>
                      <a:endParaRPr sz="1200" b="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PO7</a:t>
                      </a:r>
                      <a:endParaRPr sz="1200" u="none" strike="noStrike" cap="none">
                        <a:latin typeface="Times New Roman"/>
                        <a:ea typeface="Times New Roman"/>
                        <a:cs typeface="Times New Roman"/>
                        <a:sym typeface="Times New Roman"/>
                      </a:endParaRPr>
                    </a:p>
                  </a:txBody>
                  <a:tcPr marL="7150" marR="7150" marT="7150" marB="7150"/>
                </a:tc>
                <a:tc>
                  <a:txBody>
                    <a:bodyPr/>
                    <a:lstStyle/>
                    <a:p>
                      <a:pPr marL="0" marR="0" lvl="0" indent="0" algn="just" rtl="0">
                        <a:spcBef>
                          <a:spcPts val="0"/>
                        </a:spcBef>
                        <a:spcAft>
                          <a:spcPts val="0"/>
                        </a:spcAft>
                        <a:buNone/>
                      </a:pPr>
                      <a:r>
                        <a:rPr lang="en" sz="1200">
                          <a:solidFill>
                            <a:srgbClr val="000000"/>
                          </a:solidFill>
                          <a:latin typeface="Times New Roman"/>
                          <a:ea typeface="Times New Roman"/>
                          <a:cs typeface="Times New Roman"/>
                          <a:sym typeface="Times New Roman"/>
                        </a:rPr>
                        <a:t>We </a:t>
                      </a:r>
                      <a:r>
                        <a:rPr lang="en" sz="1200" u="none" strike="noStrike" cap="none">
                          <a:solidFill>
                            <a:srgbClr val="000000"/>
                          </a:solidFill>
                          <a:latin typeface="Times New Roman"/>
                          <a:ea typeface="Times New Roman"/>
                          <a:cs typeface="Times New Roman"/>
                          <a:sym typeface="Times New Roman"/>
                        </a:rPr>
                        <a:t>address sustainability by aiming to reduce reliance on hazardous substances and promote green material design, showing clear environmental considerations.</a:t>
                      </a:r>
                      <a:endParaRPr sz="1200">
                        <a:solidFill>
                          <a:srgbClr val="000000"/>
                        </a:solidFill>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7"/>
                  </a:ext>
                </a:extLst>
              </a:tr>
              <a:tr h="205050">
                <a:tc>
                  <a:txBody>
                    <a:bodyPr/>
                    <a:lstStyle/>
                    <a:p>
                      <a:pPr marL="0" marR="0" lvl="0" indent="0" algn="ctr" rtl="0">
                        <a:spcBef>
                          <a:spcPts val="0"/>
                        </a:spcBef>
                        <a:spcAft>
                          <a:spcPts val="0"/>
                        </a:spcAft>
                        <a:buNone/>
                      </a:pPr>
                      <a:r>
                        <a:rPr lang="en" sz="1200" b="0" u="none" strike="noStrike" cap="none">
                          <a:solidFill>
                            <a:srgbClr val="000000"/>
                          </a:solidFill>
                          <a:latin typeface="Times New Roman"/>
                          <a:ea typeface="Times New Roman"/>
                          <a:cs typeface="Times New Roman"/>
                          <a:sym typeface="Times New Roman"/>
                        </a:rPr>
                        <a:t>CO8</a:t>
                      </a:r>
                      <a:endParaRPr sz="1200" b="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PO3</a:t>
                      </a:r>
                      <a:endParaRPr sz="1200" u="none" strike="noStrike" cap="none">
                        <a:latin typeface="Times New Roman"/>
                        <a:ea typeface="Times New Roman"/>
                        <a:cs typeface="Times New Roman"/>
                        <a:sym typeface="Times New Roman"/>
                      </a:endParaRPr>
                    </a:p>
                  </a:txBody>
                  <a:tcPr marL="7150" marR="7150" marT="7150" marB="7150"/>
                </a:tc>
                <a:tc>
                  <a:txBody>
                    <a:bodyPr/>
                    <a:lstStyle/>
                    <a:p>
                      <a:pPr marL="0" marR="0" lvl="0" indent="0" algn="just"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 </a:t>
                      </a:r>
                      <a:endParaRPr sz="12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8"/>
                  </a:ext>
                </a:extLst>
              </a:tr>
              <a:tr h="609350">
                <a:tc>
                  <a:txBody>
                    <a:bodyPr/>
                    <a:lstStyle/>
                    <a:p>
                      <a:pPr marL="0" marR="0" lvl="0" indent="0" algn="ctr" rtl="0">
                        <a:spcBef>
                          <a:spcPts val="0"/>
                        </a:spcBef>
                        <a:spcAft>
                          <a:spcPts val="0"/>
                        </a:spcAft>
                        <a:buNone/>
                      </a:pPr>
                      <a:r>
                        <a:rPr lang="en" sz="1200" b="0" u="none" strike="noStrike" cap="none">
                          <a:solidFill>
                            <a:srgbClr val="000000"/>
                          </a:solidFill>
                          <a:latin typeface="Times New Roman"/>
                          <a:ea typeface="Times New Roman"/>
                          <a:cs typeface="Times New Roman"/>
                          <a:sym typeface="Times New Roman"/>
                        </a:rPr>
                        <a:t>CO9</a:t>
                      </a:r>
                      <a:endParaRPr sz="1200" b="0" u="none" strike="noStrike" cap="none">
                        <a:latin typeface="Times New Roman"/>
                        <a:ea typeface="Times New Roman"/>
                        <a:cs typeface="Times New Roman"/>
                        <a:sym typeface="Times New Roman"/>
                      </a:endParaRPr>
                    </a:p>
                  </a:txBody>
                  <a:tcPr marL="51425" marR="51425" marT="0" marB="0" anchor="ctr"/>
                </a:tc>
                <a:tc>
                  <a:txBody>
                    <a:bodyPr/>
                    <a:lstStyle/>
                    <a:p>
                      <a:pPr marL="0" marR="0" lvl="0" indent="0" algn="ctr"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PO9</a:t>
                      </a:r>
                      <a:endParaRPr sz="1200" u="none" strike="noStrike" cap="none">
                        <a:latin typeface="Times New Roman"/>
                        <a:ea typeface="Times New Roman"/>
                        <a:cs typeface="Times New Roman"/>
                        <a:sym typeface="Times New Roman"/>
                      </a:endParaRPr>
                    </a:p>
                  </a:txBody>
                  <a:tcPr marL="7150" marR="7150" marT="7150" marB="7150" anchor="ctr"/>
                </a:tc>
                <a:tc>
                  <a:txBody>
                    <a:bodyPr/>
                    <a:lstStyle/>
                    <a:p>
                      <a:pPr marL="0" marR="0" lvl="0" indent="0" algn="just"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Throughout the project, we emphasized the importance of working effectively both as individual contributors and as a cohesive team.</a:t>
                      </a:r>
                      <a:r>
                        <a:rPr lang="en" sz="1200">
                          <a:solidFill>
                            <a:srgbClr val="000000"/>
                          </a:solidFill>
                          <a:latin typeface="Times New Roman"/>
                          <a:ea typeface="Times New Roman"/>
                          <a:cs typeface="Times New Roman"/>
                          <a:sym typeface="Times New Roman"/>
                        </a:rPr>
                        <a:t> </a:t>
                      </a:r>
                      <a:r>
                        <a:rPr lang="en" sz="1200" u="none" strike="noStrike" cap="none">
                          <a:solidFill>
                            <a:srgbClr val="000000"/>
                          </a:solidFill>
                          <a:latin typeface="Times New Roman"/>
                          <a:ea typeface="Times New Roman"/>
                          <a:cs typeface="Times New Roman"/>
                          <a:sym typeface="Times New Roman"/>
                        </a:rPr>
                        <a:t>Each member took responsibility for specific tasks, ensuring their timely completion and contributing to the overall project progress.</a:t>
                      </a:r>
                      <a:endParaRPr sz="1200" u="none" strike="noStrike" cap="none">
                        <a:latin typeface="Times New Roman"/>
                        <a:ea typeface="Times New Roman"/>
                        <a:cs typeface="Times New Roman"/>
                        <a:sym typeface="Times New Roman"/>
                      </a:endParaRPr>
                    </a:p>
                  </a:txBody>
                  <a:tcPr marL="51425" marR="51425" marT="0" marB="0" anchor="ctr"/>
                </a:tc>
                <a:extLst>
                  <a:ext uri="{0D108BD9-81ED-4DB2-BD59-A6C34878D82A}">
                    <a16:rowId xmlns:a16="http://schemas.microsoft.com/office/drawing/2014/main" val="10009"/>
                  </a:ext>
                </a:extLst>
              </a:tr>
              <a:tr h="397200">
                <a:tc>
                  <a:txBody>
                    <a:bodyPr/>
                    <a:lstStyle/>
                    <a:p>
                      <a:pPr marL="0" marR="0" lvl="0" indent="0" algn="ctr" rtl="0">
                        <a:spcBef>
                          <a:spcPts val="0"/>
                        </a:spcBef>
                        <a:spcAft>
                          <a:spcPts val="0"/>
                        </a:spcAft>
                        <a:buNone/>
                      </a:pPr>
                      <a:r>
                        <a:rPr lang="en" sz="1200" b="0" u="none" strike="noStrike" cap="none">
                          <a:solidFill>
                            <a:srgbClr val="000000"/>
                          </a:solidFill>
                          <a:latin typeface="Times New Roman"/>
                          <a:ea typeface="Times New Roman"/>
                          <a:cs typeface="Times New Roman"/>
                          <a:sym typeface="Times New Roman"/>
                        </a:rPr>
                        <a:t>CO10</a:t>
                      </a:r>
                      <a:endParaRPr sz="1200" b="0" u="none" strike="noStrike" cap="none">
                        <a:latin typeface="Times New Roman"/>
                        <a:ea typeface="Times New Roman"/>
                        <a:cs typeface="Times New Roman"/>
                        <a:sym typeface="Times New Roman"/>
                      </a:endParaRPr>
                    </a:p>
                  </a:txBody>
                  <a:tcPr marL="51425" marR="51425" marT="0" marB="0" anchor="ctr"/>
                </a:tc>
                <a:tc>
                  <a:txBody>
                    <a:bodyPr/>
                    <a:lstStyle/>
                    <a:p>
                      <a:pPr marL="0" marR="0" lvl="0" indent="0" algn="ctr"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PO10</a:t>
                      </a:r>
                      <a:endParaRPr sz="1200" u="none" strike="noStrike" cap="none">
                        <a:latin typeface="Times New Roman"/>
                        <a:ea typeface="Times New Roman"/>
                        <a:cs typeface="Times New Roman"/>
                        <a:sym typeface="Times New Roman"/>
                      </a:endParaRPr>
                    </a:p>
                  </a:txBody>
                  <a:tcPr marL="7150" marR="7150" marT="7150" marB="7150" anchor="ctr"/>
                </a:tc>
                <a:tc>
                  <a:txBody>
                    <a:bodyPr/>
                    <a:lstStyle/>
                    <a:p>
                      <a:pPr marL="0" marR="0" lvl="0" indent="0" algn="just"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Throughout the project, we produced a number of technical reports, design documentation and powerful presentations to illustrate our approach.  </a:t>
                      </a:r>
                      <a:endParaRPr sz="1200" u="none" strike="noStrike" cap="none">
                        <a:latin typeface="Times New Roman"/>
                        <a:ea typeface="Times New Roman"/>
                        <a:cs typeface="Times New Roman"/>
                        <a:sym typeface="Times New Roman"/>
                      </a:endParaRPr>
                    </a:p>
                  </a:txBody>
                  <a:tcPr marL="51425" marR="51425" marT="0" marB="0" anchor="ctr"/>
                </a:tc>
                <a:extLst>
                  <a:ext uri="{0D108BD9-81ED-4DB2-BD59-A6C34878D82A}">
                    <a16:rowId xmlns:a16="http://schemas.microsoft.com/office/drawing/2014/main" val="10010"/>
                  </a:ext>
                </a:extLst>
              </a:tr>
              <a:tr h="196475">
                <a:tc>
                  <a:txBody>
                    <a:bodyPr/>
                    <a:lstStyle/>
                    <a:p>
                      <a:pPr marL="0" marR="0" lvl="0" indent="0" algn="ctr" rtl="0">
                        <a:spcBef>
                          <a:spcPts val="0"/>
                        </a:spcBef>
                        <a:spcAft>
                          <a:spcPts val="0"/>
                        </a:spcAft>
                        <a:buNone/>
                      </a:pPr>
                      <a:r>
                        <a:rPr lang="en" sz="1200" b="0" u="none" strike="noStrike" cap="none">
                          <a:solidFill>
                            <a:srgbClr val="000000"/>
                          </a:solidFill>
                          <a:latin typeface="Times New Roman"/>
                          <a:ea typeface="Times New Roman"/>
                          <a:cs typeface="Times New Roman"/>
                          <a:sym typeface="Times New Roman"/>
                        </a:rPr>
                        <a:t>CO11</a:t>
                      </a:r>
                      <a:endParaRPr sz="1200" b="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PO12</a:t>
                      </a:r>
                      <a:endParaRPr sz="1200" u="none" strike="noStrike" cap="none">
                        <a:latin typeface="Times New Roman"/>
                        <a:ea typeface="Times New Roman"/>
                        <a:cs typeface="Times New Roman"/>
                        <a:sym typeface="Times New Roman"/>
                      </a:endParaRPr>
                    </a:p>
                  </a:txBody>
                  <a:tcPr marL="7150" marR="7150" marT="7150" marB="7150"/>
                </a:tc>
                <a:tc>
                  <a:txBody>
                    <a:bodyPr/>
                    <a:lstStyle/>
                    <a:p>
                      <a:pPr marL="0" marR="0" lvl="0" indent="0" algn="just" rtl="0">
                        <a:spcBef>
                          <a:spcPts val="0"/>
                        </a:spcBef>
                        <a:spcAft>
                          <a:spcPts val="0"/>
                        </a:spcAft>
                        <a:buNone/>
                      </a:pPr>
                      <a:r>
                        <a:rPr lang="en" sz="1200" u="none" strike="noStrike" cap="none">
                          <a:solidFill>
                            <a:srgbClr val="000000"/>
                          </a:solidFill>
                          <a:latin typeface="Times New Roman"/>
                          <a:ea typeface="Times New Roman"/>
                          <a:cs typeface="Times New Roman"/>
                          <a:sym typeface="Times New Roman"/>
                        </a:rPr>
                        <a:t> </a:t>
                      </a:r>
                      <a:endParaRPr sz="12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11"/>
                  </a:ext>
                </a:extLst>
              </a:tr>
            </a:tbl>
          </a:graphicData>
        </a:graphic>
      </p:graphicFrame>
      <p:sp>
        <p:nvSpPr>
          <p:cNvPr id="858" name="Google Shape;858;p75"/>
          <p:cNvSpPr txBox="1">
            <a:spLocks noGrp="1"/>
          </p:cNvSpPr>
          <p:nvPr>
            <p:ph type="sldNum" idx="12"/>
          </p:nvPr>
        </p:nvSpPr>
        <p:spPr>
          <a:xfrm>
            <a:off x="6945575" y="47436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76"/>
          <p:cNvSpPr txBox="1"/>
          <p:nvPr/>
        </p:nvSpPr>
        <p:spPr>
          <a:xfrm>
            <a:off x="298345" y="78650"/>
            <a:ext cx="8547300" cy="469500"/>
          </a:xfrm>
          <a:prstGeom prst="rect">
            <a:avLst/>
          </a:prstGeom>
          <a:noFill/>
          <a:ln w="9525" cap="flat" cmpd="sng">
            <a:solidFill>
              <a:srgbClr val="1F3864"/>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pPr>
            <a:r>
              <a:rPr lang="en" sz="1300">
                <a:solidFill>
                  <a:schemeClr val="dk1"/>
                </a:solidFill>
                <a:latin typeface="Times New Roman"/>
                <a:ea typeface="Times New Roman"/>
                <a:cs typeface="Times New Roman"/>
                <a:sym typeface="Times New Roman"/>
              </a:rPr>
              <a:t>The following table shows the aspects addressed for certain Program Outcomes (POs) addressed in EEE 4700/4800 for Project and Thesis. </a:t>
            </a:r>
            <a:endParaRPr sz="1000"/>
          </a:p>
        </p:txBody>
      </p:sp>
      <p:graphicFrame>
        <p:nvGraphicFramePr>
          <p:cNvPr id="864" name="Google Shape;864;p76"/>
          <p:cNvGraphicFramePr/>
          <p:nvPr/>
        </p:nvGraphicFramePr>
        <p:xfrm>
          <a:off x="-25" y="704775"/>
          <a:ext cx="3000000" cy="3000000"/>
        </p:xfrm>
        <a:graphic>
          <a:graphicData uri="http://schemas.openxmlformats.org/drawingml/2006/table">
            <a:tbl>
              <a:tblPr>
                <a:noFill/>
                <a:tableStyleId>{EDD8A555-CDD4-4B66-9EB3-802C7214889D}</a:tableStyleId>
              </a:tblPr>
              <a:tblGrid>
                <a:gridCol w="1921025">
                  <a:extLst>
                    <a:ext uri="{9D8B030D-6E8A-4147-A177-3AD203B41FA5}">
                      <a16:colId xmlns:a16="http://schemas.microsoft.com/office/drawing/2014/main" val="20000"/>
                    </a:ext>
                  </a:extLst>
                </a:gridCol>
                <a:gridCol w="4379875">
                  <a:extLst>
                    <a:ext uri="{9D8B030D-6E8A-4147-A177-3AD203B41FA5}">
                      <a16:colId xmlns:a16="http://schemas.microsoft.com/office/drawing/2014/main" val="20001"/>
                    </a:ext>
                  </a:extLst>
                </a:gridCol>
                <a:gridCol w="1921025">
                  <a:extLst>
                    <a:ext uri="{9D8B030D-6E8A-4147-A177-3AD203B41FA5}">
                      <a16:colId xmlns:a16="http://schemas.microsoft.com/office/drawing/2014/main" val="20002"/>
                    </a:ext>
                  </a:extLst>
                </a:gridCol>
                <a:gridCol w="922100">
                  <a:extLst>
                    <a:ext uri="{9D8B030D-6E8A-4147-A177-3AD203B41FA5}">
                      <a16:colId xmlns:a16="http://schemas.microsoft.com/office/drawing/2014/main" val="20003"/>
                    </a:ext>
                  </a:extLst>
                </a:gridCol>
              </a:tblGrid>
              <a:tr h="377225">
                <a:tc>
                  <a:txBody>
                    <a:bodyPr/>
                    <a:lstStyle/>
                    <a:p>
                      <a:pPr marL="0" lvl="0" indent="0" algn="ctr" rtl="0">
                        <a:spcBef>
                          <a:spcPts val="0"/>
                        </a:spcBef>
                        <a:spcAft>
                          <a:spcPts val="0"/>
                        </a:spcAft>
                        <a:buNone/>
                      </a:pPr>
                      <a:r>
                        <a:rPr lang="en" sz="1200" b="1">
                          <a:latin typeface="Times New Roman"/>
                          <a:ea typeface="Times New Roman"/>
                          <a:cs typeface="Times New Roman"/>
                          <a:sym typeface="Times New Roman"/>
                        </a:rPr>
                        <a:t>POs</a:t>
                      </a:r>
                      <a:r>
                        <a:rPr lang="en" sz="1200" u="none" strike="noStrike" cap="none">
                          <a:latin typeface="Times New Roman"/>
                          <a:ea typeface="Times New Roman"/>
                          <a:cs typeface="Times New Roman"/>
                          <a:sym typeface="Times New Roman"/>
                        </a:rPr>
                        <a:t> </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r>
                        <a:rPr lang="en" sz="1200" b="1" u="none" strike="noStrike" cap="none">
                          <a:latin typeface="Times New Roman"/>
                          <a:ea typeface="Times New Roman"/>
                          <a:cs typeface="Times New Roman"/>
                          <a:sym typeface="Times New Roman"/>
                        </a:rPr>
                        <a:t>Statement</a:t>
                      </a:r>
                      <a:endParaRPr sz="1200" b="1"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r>
                        <a:rPr lang="en" sz="1200" b="1" u="none" strike="noStrike" cap="none">
                          <a:latin typeface="Times New Roman"/>
                          <a:ea typeface="Times New Roman"/>
                          <a:cs typeface="Times New Roman"/>
                          <a:sym typeface="Times New Roman"/>
                        </a:rPr>
                        <a:t>Different Aspects</a:t>
                      </a:r>
                      <a:endParaRPr sz="1200" b="1"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r>
                        <a:rPr lang="en" sz="1200" b="1" u="none" strike="noStrike" cap="none">
                          <a:latin typeface="Times New Roman"/>
                          <a:ea typeface="Times New Roman"/>
                          <a:cs typeface="Times New Roman"/>
                          <a:sym typeface="Times New Roman"/>
                        </a:rPr>
                        <a:t>Put Tick</a:t>
                      </a:r>
                      <a:endParaRPr sz="900" b="1"/>
                    </a:p>
                    <a:p>
                      <a:pPr marL="0" marR="0" lvl="0" indent="0" algn="ctr" rtl="0">
                        <a:spcBef>
                          <a:spcPts val="0"/>
                        </a:spcBef>
                        <a:spcAft>
                          <a:spcPts val="0"/>
                        </a:spcAft>
                        <a:buNone/>
                      </a:pPr>
                      <a:r>
                        <a:rPr lang="en" sz="1200" b="1" u="none" strike="noStrike" cap="none">
                          <a:latin typeface="Times New Roman"/>
                          <a:ea typeface="Times New Roman"/>
                          <a:cs typeface="Times New Roman"/>
                          <a:sym typeface="Times New Roman"/>
                        </a:rPr>
                        <a:t>( √ )</a:t>
                      </a:r>
                      <a:endParaRPr sz="1200" b="1" u="none" strike="noStrike" cap="none">
                        <a:latin typeface="Times New Roman"/>
                        <a:ea typeface="Times New Roman"/>
                        <a:cs typeface="Times New Roman"/>
                        <a:sym typeface="Times New Roman"/>
                      </a:endParaRPr>
                    </a:p>
                  </a:txBody>
                  <a:tcPr marL="16000" marR="16000" marT="0" marB="0" anchor="ctr">
                    <a:solidFill>
                      <a:srgbClr val="BBD6EE"/>
                    </a:solidFill>
                  </a:tcPr>
                </a:tc>
                <a:extLst>
                  <a:ext uri="{0D108BD9-81ED-4DB2-BD59-A6C34878D82A}">
                    <a16:rowId xmlns:a16="http://schemas.microsoft.com/office/drawing/2014/main" val="10000"/>
                  </a:ext>
                </a:extLst>
              </a:tr>
              <a:tr h="188625">
                <a:tc rowSpan="5">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PO3</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rowSpan="5">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Design/development of solutions: Design solutions for complex electrical and electronic engineering problems and design systems, components or processes that meet specified needs with appropriate consideration for public health and safety, cultural, societal, and environmental considerations. </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Public health </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extLst>
                  <a:ext uri="{0D108BD9-81ED-4DB2-BD59-A6C34878D82A}">
                    <a16:rowId xmlns:a16="http://schemas.microsoft.com/office/drawing/2014/main" val="10001"/>
                  </a:ext>
                </a:extLst>
              </a:tr>
              <a:tr h="18862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Safety</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extLst>
                  <a:ext uri="{0D108BD9-81ED-4DB2-BD59-A6C34878D82A}">
                    <a16:rowId xmlns:a16="http://schemas.microsoft.com/office/drawing/2014/main" val="10002"/>
                  </a:ext>
                </a:extLst>
              </a:tr>
              <a:tr h="18862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Cultural</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 </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extLst>
                  <a:ext uri="{0D108BD9-81ED-4DB2-BD59-A6C34878D82A}">
                    <a16:rowId xmlns:a16="http://schemas.microsoft.com/office/drawing/2014/main" val="10003"/>
                  </a:ext>
                </a:extLst>
              </a:tr>
              <a:tr h="18862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Societal </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 </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extLst>
                  <a:ext uri="{0D108BD9-81ED-4DB2-BD59-A6C34878D82A}">
                    <a16:rowId xmlns:a16="http://schemas.microsoft.com/office/drawing/2014/main" val="10004"/>
                  </a:ext>
                </a:extLst>
              </a:tr>
              <a:tr h="35695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Environmental</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lnSpc>
                          <a:spcPct val="100000"/>
                        </a:lnSpc>
                        <a:spcBef>
                          <a:spcPts val="0"/>
                        </a:spcBef>
                        <a:spcAft>
                          <a:spcPts val="0"/>
                        </a:spcAft>
                        <a:buClr>
                          <a:schemeClr val="dk1"/>
                        </a:buClr>
                        <a:buSzPts val="1400"/>
                        <a:buFont typeface="Times New Roman"/>
                        <a:buNone/>
                      </a:pPr>
                      <a:r>
                        <a:rPr lang="en" sz="1200" u="none" strike="noStrike" cap="none">
                          <a:latin typeface="Times New Roman"/>
                          <a:ea typeface="Times New Roman"/>
                          <a:cs typeface="Times New Roman"/>
                          <a:sym typeface="Times New Roman"/>
                        </a:rPr>
                        <a:t>√ </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extLst>
                  <a:ext uri="{0D108BD9-81ED-4DB2-BD59-A6C34878D82A}">
                    <a16:rowId xmlns:a16="http://schemas.microsoft.com/office/drawing/2014/main" val="10005"/>
                  </a:ext>
                </a:extLst>
              </a:tr>
              <a:tr h="188625">
                <a:tc rowSpan="3">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PO4</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rowSpan="3">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Investigation: Conduct investigations of complex electrical and electronic engineering problems using research-based knowledge and research methods including design of experiments, analysis and interpretation of data, and synthesis of information to provide valid conclusions.</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Design of experiments</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extLst>
                  <a:ext uri="{0D108BD9-81ED-4DB2-BD59-A6C34878D82A}">
                    <a16:rowId xmlns:a16="http://schemas.microsoft.com/office/drawing/2014/main" val="10006"/>
                  </a:ext>
                </a:extLst>
              </a:tr>
              <a:tr h="37722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Analysis and interpretation of data</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extLst>
                  <a:ext uri="{0D108BD9-81ED-4DB2-BD59-A6C34878D82A}">
                    <a16:rowId xmlns:a16="http://schemas.microsoft.com/office/drawing/2014/main" val="10007"/>
                  </a:ext>
                </a:extLst>
              </a:tr>
              <a:tr h="40770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Synthesis of information</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extLst>
                  <a:ext uri="{0D108BD9-81ED-4DB2-BD59-A6C34878D82A}">
                    <a16:rowId xmlns:a16="http://schemas.microsoft.com/office/drawing/2014/main" val="10008"/>
                  </a:ext>
                </a:extLst>
              </a:tr>
              <a:tr h="188625">
                <a:tc rowSpan="5">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PO6</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rowSpan="5">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The engineer and society: Apply reasoning informed by contextual knowledge to assess societal, health, safety, legal and cultural issues and the consequent responsibilities relevant to professional engineering practice and solutions to complex electrical and electronic engineering problems. </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Societal</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a:t>
                      </a:r>
                      <a:r>
                        <a:rPr lang="en" sz="1200" u="none" strike="noStrike" cap="none">
                          <a:latin typeface="Times New Roman"/>
                          <a:ea typeface="Times New Roman"/>
                          <a:cs typeface="Times New Roman"/>
                          <a:sym typeface="Times New Roman"/>
                        </a:rPr>
                        <a:t> </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extLst>
                  <a:ext uri="{0D108BD9-81ED-4DB2-BD59-A6C34878D82A}">
                    <a16:rowId xmlns:a16="http://schemas.microsoft.com/office/drawing/2014/main" val="10009"/>
                  </a:ext>
                </a:extLst>
              </a:tr>
              <a:tr h="18862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Health</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extLst>
                  <a:ext uri="{0D108BD9-81ED-4DB2-BD59-A6C34878D82A}">
                    <a16:rowId xmlns:a16="http://schemas.microsoft.com/office/drawing/2014/main" val="10010"/>
                  </a:ext>
                </a:extLst>
              </a:tr>
              <a:tr h="18862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Safety</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extLst>
                  <a:ext uri="{0D108BD9-81ED-4DB2-BD59-A6C34878D82A}">
                    <a16:rowId xmlns:a16="http://schemas.microsoft.com/office/drawing/2014/main" val="10011"/>
                  </a:ext>
                </a:extLst>
              </a:tr>
              <a:tr h="18862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Legal</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 </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extLst>
                  <a:ext uri="{0D108BD9-81ED-4DB2-BD59-A6C34878D82A}">
                    <a16:rowId xmlns:a16="http://schemas.microsoft.com/office/drawing/2014/main" val="10012"/>
                  </a:ext>
                </a:extLst>
              </a:tr>
              <a:tr h="41107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Cultural</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 </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extLst>
                  <a:ext uri="{0D108BD9-81ED-4DB2-BD59-A6C34878D82A}">
                    <a16:rowId xmlns:a16="http://schemas.microsoft.com/office/drawing/2014/main" val="10013"/>
                  </a:ext>
                </a:extLst>
              </a:tr>
              <a:tr h="188625">
                <a:tc rowSpan="2">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PO7</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rowSpan="2">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Environment and sustainability: Understand and evaluate the sustainability and impact of professional engineering work in the solution of complex electrical and electronic engineering problems in societal and environmental contexts.</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Societal</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a:t>
                      </a:r>
                      <a:r>
                        <a:rPr lang="en" sz="1200" u="none" strike="noStrike" cap="none">
                          <a:latin typeface="Times New Roman"/>
                          <a:ea typeface="Times New Roman"/>
                          <a:cs typeface="Times New Roman"/>
                          <a:sym typeface="Times New Roman"/>
                        </a:rPr>
                        <a:t> </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extLst>
                  <a:ext uri="{0D108BD9-81ED-4DB2-BD59-A6C34878D82A}">
                    <a16:rowId xmlns:a16="http://schemas.microsoft.com/office/drawing/2014/main" val="10014"/>
                  </a:ext>
                </a:extLst>
              </a:tr>
              <a:tr h="57597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Environmental</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tc>
                  <a:txBody>
                    <a:bodyPr/>
                    <a:lstStyle/>
                    <a:p>
                      <a:pPr marL="0" lvl="0" indent="0" algn="ctr" rtl="0">
                        <a:spcBef>
                          <a:spcPts val="0"/>
                        </a:spcBef>
                        <a:spcAft>
                          <a:spcPts val="0"/>
                        </a:spcAft>
                        <a:buNone/>
                      </a:pPr>
                      <a:r>
                        <a:rPr lang="en" sz="1200">
                          <a:latin typeface="Times New Roman"/>
                          <a:ea typeface="Times New Roman"/>
                          <a:cs typeface="Times New Roman"/>
                          <a:sym typeface="Times New Roman"/>
                        </a:rPr>
                        <a:t>√</a:t>
                      </a:r>
                      <a:r>
                        <a:rPr lang="en" sz="1200" u="none" strike="noStrike" cap="none">
                          <a:latin typeface="Times New Roman"/>
                          <a:ea typeface="Times New Roman"/>
                          <a:cs typeface="Times New Roman"/>
                          <a:sym typeface="Times New Roman"/>
                        </a:rPr>
                        <a:t> </a:t>
                      </a:r>
                      <a:endParaRPr sz="1200" u="none" strike="noStrike" cap="none">
                        <a:latin typeface="Times New Roman"/>
                        <a:ea typeface="Times New Roman"/>
                        <a:cs typeface="Times New Roman"/>
                        <a:sym typeface="Times New Roman"/>
                      </a:endParaRPr>
                    </a:p>
                  </a:txBody>
                  <a:tcPr marL="16000" marR="16000" marT="0" marB="0" anchor="ctr">
                    <a:solidFill>
                      <a:srgbClr val="BBD6EE"/>
                    </a:solidFill>
                  </a:tcPr>
                </a:tc>
                <a:extLst>
                  <a:ext uri="{0D108BD9-81ED-4DB2-BD59-A6C34878D82A}">
                    <a16:rowId xmlns:a16="http://schemas.microsoft.com/office/drawing/2014/main" val="10015"/>
                  </a:ext>
                </a:extLst>
              </a:tr>
            </a:tbl>
          </a:graphicData>
        </a:graphic>
      </p:graphicFrame>
      <p:sp>
        <p:nvSpPr>
          <p:cNvPr id="865" name="Google Shape;865;p76"/>
          <p:cNvSpPr txBox="1">
            <a:spLocks noGrp="1"/>
          </p:cNvSpPr>
          <p:nvPr>
            <p:ph type="sldNum" idx="12"/>
          </p:nvPr>
        </p:nvSpPr>
        <p:spPr>
          <a:xfrm>
            <a:off x="6914100" y="4869588"/>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1"/>
        <p:cNvGrpSpPr/>
        <p:nvPr/>
      </p:nvGrpSpPr>
      <p:grpSpPr>
        <a:xfrm>
          <a:off x="0" y="0"/>
          <a:ext cx="0" cy="0"/>
          <a:chOff x="0" y="0"/>
          <a:chExt cx="0" cy="0"/>
        </a:xfrm>
      </p:grpSpPr>
      <p:sp>
        <p:nvSpPr>
          <p:cNvPr id="332" name="Google Shape;332;p41"/>
          <p:cNvSpPr txBox="1"/>
          <p:nvPr/>
        </p:nvSpPr>
        <p:spPr>
          <a:xfrm>
            <a:off x="-173025" y="377475"/>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MOTIVATION</a:t>
            </a:r>
            <a:endParaRPr sz="1100">
              <a:solidFill>
                <a:schemeClr val="dk1"/>
              </a:solidFill>
            </a:endParaRPr>
          </a:p>
        </p:txBody>
      </p:sp>
      <p:sp>
        <p:nvSpPr>
          <p:cNvPr id="333" name="Google Shape;333;p41"/>
          <p:cNvSpPr txBox="1">
            <a:spLocks noGrp="1"/>
          </p:cNvSpPr>
          <p:nvPr>
            <p:ph type="sldNum" idx="12"/>
          </p:nvPr>
        </p:nvSpPr>
        <p:spPr>
          <a:xfrm>
            <a:off x="8496033" y="4592442"/>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4</a:t>
            </a:fld>
            <a:endParaRPr/>
          </a:p>
        </p:txBody>
      </p:sp>
      <p:grpSp>
        <p:nvGrpSpPr>
          <p:cNvPr id="334" name="Google Shape;334;p41"/>
          <p:cNvGrpSpPr/>
          <p:nvPr/>
        </p:nvGrpSpPr>
        <p:grpSpPr>
          <a:xfrm>
            <a:off x="2826914" y="1166704"/>
            <a:ext cx="3490785" cy="3341228"/>
            <a:chOff x="3517239" y="960765"/>
            <a:chExt cx="5158541" cy="4937532"/>
          </a:xfrm>
        </p:grpSpPr>
        <p:sp>
          <p:nvSpPr>
            <p:cNvPr id="335" name="Google Shape;335;p41"/>
            <p:cNvSpPr/>
            <p:nvPr/>
          </p:nvSpPr>
          <p:spPr>
            <a:xfrm>
              <a:off x="6256665" y="2313951"/>
              <a:ext cx="2419115" cy="1614559"/>
            </a:xfrm>
            <a:custGeom>
              <a:avLst/>
              <a:gdLst/>
              <a:ahLst/>
              <a:cxnLst/>
              <a:rect l="l" t="t" r="r" b="b"/>
              <a:pathLst>
                <a:path w="2155114" h="1438360" extrusionOk="0">
                  <a:moveTo>
                    <a:pt x="1017624" y="1348"/>
                  </a:moveTo>
                  <a:cubicBezTo>
                    <a:pt x="702146" y="-13486"/>
                    <a:pt x="399858" y="94546"/>
                    <a:pt x="165158" y="305067"/>
                  </a:cubicBezTo>
                  <a:lnTo>
                    <a:pt x="26227" y="152533"/>
                  </a:lnTo>
                  <a:lnTo>
                    <a:pt x="0" y="713521"/>
                  </a:lnTo>
                  <a:lnTo>
                    <a:pt x="561119" y="739742"/>
                  </a:lnTo>
                  <a:lnTo>
                    <a:pt x="433129" y="599196"/>
                  </a:lnTo>
                  <a:cubicBezTo>
                    <a:pt x="589293" y="460147"/>
                    <a:pt x="789822" y="388975"/>
                    <a:pt x="999041" y="398714"/>
                  </a:cubicBezTo>
                  <a:cubicBezTo>
                    <a:pt x="1436962" y="419242"/>
                    <a:pt x="1776718" y="792185"/>
                    <a:pt x="1756188" y="1230007"/>
                  </a:cubicBezTo>
                  <a:cubicBezTo>
                    <a:pt x="1751091" y="1339838"/>
                    <a:pt x="1835916" y="1432886"/>
                    <a:pt x="1945623" y="1438130"/>
                  </a:cubicBezTo>
                  <a:cubicBezTo>
                    <a:pt x="2055329" y="1443374"/>
                    <a:pt x="2148548" y="1358417"/>
                    <a:pt x="2153795" y="1248737"/>
                  </a:cubicBezTo>
                  <a:cubicBezTo>
                    <a:pt x="2184516" y="591704"/>
                    <a:pt x="1674955" y="32064"/>
                    <a:pt x="1017624" y="1198"/>
                  </a:cubicBezTo>
                  <a:close/>
                </a:path>
              </a:pathLst>
            </a:custGeom>
            <a:solidFill>
              <a:srgbClr val="FBA91E"/>
            </a:solidFill>
            <a:ln>
              <a:noFill/>
            </a:ln>
          </p:spPr>
          <p:txBody>
            <a:bodyPr spcFirstLastPara="1" wrap="square" lIns="61875" tIns="30925" rIns="61875" bIns="30925" anchor="ctr" anchorCtr="0">
              <a:noAutofit/>
            </a:bodyPr>
            <a:lstStyle/>
            <a:p>
              <a:pPr marL="0" marR="0" lvl="0" indent="0" algn="l" rtl="0">
                <a:spcBef>
                  <a:spcPts val="0"/>
                </a:spcBef>
                <a:spcAft>
                  <a:spcPts val="0"/>
                </a:spcAft>
                <a:buNone/>
              </a:pPr>
              <a:endParaRPr sz="1218">
                <a:solidFill>
                  <a:srgbClr val="000000"/>
                </a:solidFill>
                <a:latin typeface="Calibri"/>
                <a:ea typeface="Calibri"/>
                <a:cs typeface="Calibri"/>
                <a:sym typeface="Calibri"/>
              </a:endParaRPr>
            </a:p>
          </p:txBody>
        </p:sp>
        <p:sp>
          <p:nvSpPr>
            <p:cNvPr id="336" name="Google Shape;336;p41"/>
            <p:cNvSpPr/>
            <p:nvPr/>
          </p:nvSpPr>
          <p:spPr>
            <a:xfrm>
              <a:off x="8257759" y="3502730"/>
              <a:ext cx="385919" cy="385830"/>
            </a:xfrm>
            <a:custGeom>
              <a:avLst/>
              <a:gdLst/>
              <a:ahLst/>
              <a:cxnLst/>
              <a:rect l="l" t="t" r="r" b="b"/>
              <a:pathLst>
                <a:path w="343803" h="343724" extrusionOk="0">
                  <a:moveTo>
                    <a:pt x="343804" y="171863"/>
                  </a:moveTo>
                  <a:cubicBezTo>
                    <a:pt x="343804" y="266780"/>
                    <a:pt x="266842" y="343725"/>
                    <a:pt x="171903" y="343725"/>
                  </a:cubicBezTo>
                  <a:cubicBezTo>
                    <a:pt x="76964" y="343725"/>
                    <a:pt x="2" y="266779"/>
                    <a:pt x="2" y="171863"/>
                  </a:cubicBezTo>
                  <a:cubicBezTo>
                    <a:pt x="2" y="76946"/>
                    <a:pt x="76964" y="1"/>
                    <a:pt x="171903" y="1"/>
                  </a:cubicBezTo>
                  <a:cubicBezTo>
                    <a:pt x="266842" y="1"/>
                    <a:pt x="343804" y="76946"/>
                    <a:pt x="343804" y="171863"/>
                  </a:cubicBezTo>
                  <a:close/>
                </a:path>
              </a:pathLst>
            </a:custGeom>
            <a:solidFill>
              <a:srgbClr val="FFFFFF"/>
            </a:solidFill>
            <a:ln>
              <a:noFill/>
            </a:ln>
          </p:spPr>
          <p:txBody>
            <a:bodyPr spcFirstLastPara="1" wrap="square" lIns="61875" tIns="30925" rIns="61875" bIns="30925" anchor="ctr" anchorCtr="0">
              <a:noAutofit/>
            </a:bodyPr>
            <a:lstStyle/>
            <a:p>
              <a:pPr marL="0" marR="0" lvl="0" indent="0" algn="l" rtl="0">
                <a:spcBef>
                  <a:spcPts val="0"/>
                </a:spcBef>
                <a:spcAft>
                  <a:spcPts val="0"/>
                </a:spcAft>
                <a:buNone/>
              </a:pPr>
              <a:endParaRPr sz="1624">
                <a:solidFill>
                  <a:srgbClr val="000000"/>
                </a:solidFill>
                <a:latin typeface="Calibri"/>
                <a:ea typeface="Calibri"/>
                <a:cs typeface="Calibri"/>
                <a:sym typeface="Calibri"/>
              </a:endParaRPr>
            </a:p>
          </p:txBody>
        </p:sp>
        <p:sp>
          <p:nvSpPr>
            <p:cNvPr id="337" name="Google Shape;337;p41"/>
            <p:cNvSpPr/>
            <p:nvPr/>
          </p:nvSpPr>
          <p:spPr>
            <a:xfrm>
              <a:off x="5344239" y="960765"/>
              <a:ext cx="2191327" cy="2123063"/>
            </a:xfrm>
            <a:custGeom>
              <a:avLst/>
              <a:gdLst/>
              <a:ahLst/>
              <a:cxnLst/>
              <a:rect l="l" t="t" r="r" b="b"/>
              <a:pathLst>
                <a:path w="1952184" h="1891370" extrusionOk="0">
                  <a:moveTo>
                    <a:pt x="247137" y="676946"/>
                  </a:moveTo>
                  <a:cubicBezTo>
                    <a:pt x="110603" y="961636"/>
                    <a:pt x="92019" y="1281986"/>
                    <a:pt x="194532" y="1580160"/>
                  </a:cubicBezTo>
                  <a:lnTo>
                    <a:pt x="0" y="1648486"/>
                  </a:lnTo>
                  <a:lnTo>
                    <a:pt x="506410" y="1891371"/>
                  </a:lnTo>
                  <a:lnTo>
                    <a:pt x="749354" y="1385073"/>
                  </a:lnTo>
                  <a:lnTo>
                    <a:pt x="570105" y="1448154"/>
                  </a:lnTo>
                  <a:cubicBezTo>
                    <a:pt x="502963" y="1250220"/>
                    <a:pt x="515554" y="1037752"/>
                    <a:pt x="606076" y="848958"/>
                  </a:cubicBezTo>
                  <a:cubicBezTo>
                    <a:pt x="795811" y="453689"/>
                    <a:pt x="1271651" y="286472"/>
                    <a:pt x="1667012" y="476165"/>
                  </a:cubicBezTo>
                  <a:cubicBezTo>
                    <a:pt x="1766074" y="523663"/>
                    <a:pt x="1884921" y="481859"/>
                    <a:pt x="1932582" y="382817"/>
                  </a:cubicBezTo>
                  <a:cubicBezTo>
                    <a:pt x="1980090" y="283774"/>
                    <a:pt x="1938276" y="164954"/>
                    <a:pt x="1839213" y="117306"/>
                  </a:cubicBezTo>
                  <a:cubicBezTo>
                    <a:pt x="1246024" y="-167233"/>
                    <a:pt x="531891" y="83743"/>
                    <a:pt x="247137" y="676796"/>
                  </a:cubicBezTo>
                  <a:close/>
                </a:path>
              </a:pathLst>
            </a:custGeom>
            <a:solidFill>
              <a:srgbClr val="F15F47"/>
            </a:solidFill>
            <a:ln>
              <a:noFill/>
            </a:ln>
          </p:spPr>
          <p:txBody>
            <a:bodyPr spcFirstLastPara="1" wrap="square" lIns="61875" tIns="30925" rIns="61875" bIns="30925" anchor="ctr" anchorCtr="0">
              <a:noAutofit/>
            </a:bodyPr>
            <a:lstStyle/>
            <a:p>
              <a:pPr marL="0" marR="0" lvl="0" indent="0" algn="l" rtl="0">
                <a:spcBef>
                  <a:spcPts val="0"/>
                </a:spcBef>
                <a:spcAft>
                  <a:spcPts val="0"/>
                </a:spcAft>
                <a:buNone/>
              </a:pPr>
              <a:endParaRPr sz="1218">
                <a:solidFill>
                  <a:srgbClr val="000000"/>
                </a:solidFill>
                <a:latin typeface="Calibri"/>
                <a:ea typeface="Calibri"/>
                <a:cs typeface="Calibri"/>
                <a:sym typeface="Calibri"/>
              </a:endParaRPr>
            </a:p>
          </p:txBody>
        </p:sp>
        <p:sp>
          <p:nvSpPr>
            <p:cNvPr id="338" name="Google Shape;338;p41"/>
            <p:cNvSpPr/>
            <p:nvPr/>
          </p:nvSpPr>
          <p:spPr>
            <a:xfrm>
              <a:off x="7110243" y="1097094"/>
              <a:ext cx="385919" cy="385830"/>
            </a:xfrm>
            <a:custGeom>
              <a:avLst/>
              <a:gdLst/>
              <a:ahLst/>
              <a:cxnLst/>
              <a:rect l="l" t="t" r="r" b="b"/>
              <a:pathLst>
                <a:path w="343803" h="343724" extrusionOk="0">
                  <a:moveTo>
                    <a:pt x="343805" y="171862"/>
                  </a:moveTo>
                  <a:cubicBezTo>
                    <a:pt x="343805" y="266780"/>
                    <a:pt x="266842" y="343724"/>
                    <a:pt x="171903" y="343724"/>
                  </a:cubicBezTo>
                  <a:cubicBezTo>
                    <a:pt x="76964" y="343724"/>
                    <a:pt x="2" y="266779"/>
                    <a:pt x="2" y="171862"/>
                  </a:cubicBezTo>
                  <a:cubicBezTo>
                    <a:pt x="2" y="76945"/>
                    <a:pt x="76964" y="0"/>
                    <a:pt x="171903" y="0"/>
                  </a:cubicBezTo>
                  <a:cubicBezTo>
                    <a:pt x="266842" y="0"/>
                    <a:pt x="343805" y="76946"/>
                    <a:pt x="343805" y="171862"/>
                  </a:cubicBezTo>
                  <a:close/>
                </a:path>
              </a:pathLst>
            </a:custGeom>
            <a:solidFill>
              <a:srgbClr val="FFFFFF"/>
            </a:solidFill>
            <a:ln>
              <a:noFill/>
            </a:ln>
          </p:spPr>
          <p:txBody>
            <a:bodyPr spcFirstLastPara="1" wrap="square" lIns="61875" tIns="30925" rIns="61875" bIns="30925" anchor="ctr" anchorCtr="0">
              <a:noAutofit/>
            </a:bodyPr>
            <a:lstStyle/>
            <a:p>
              <a:pPr marL="0" marR="0" lvl="0" indent="0" algn="l" rtl="0">
                <a:spcBef>
                  <a:spcPts val="0"/>
                </a:spcBef>
                <a:spcAft>
                  <a:spcPts val="0"/>
                </a:spcAft>
                <a:buNone/>
              </a:pPr>
              <a:endParaRPr sz="1624">
                <a:solidFill>
                  <a:srgbClr val="000000"/>
                </a:solidFill>
                <a:latin typeface="Calibri"/>
                <a:ea typeface="Calibri"/>
                <a:cs typeface="Calibri"/>
                <a:sym typeface="Calibri"/>
              </a:endParaRPr>
            </a:p>
          </p:txBody>
        </p:sp>
        <p:sp>
          <p:nvSpPr>
            <p:cNvPr id="339" name="Google Shape;339;p41"/>
            <p:cNvSpPr/>
            <p:nvPr/>
          </p:nvSpPr>
          <p:spPr>
            <a:xfrm>
              <a:off x="3914297" y="1249684"/>
              <a:ext cx="1774067" cy="2583316"/>
            </a:xfrm>
            <a:custGeom>
              <a:avLst/>
              <a:gdLst/>
              <a:ahLst/>
              <a:cxnLst/>
              <a:rect l="l" t="t" r="r" b="b"/>
              <a:pathLst>
                <a:path w="1580461" h="2301395" extrusionOk="0">
                  <a:moveTo>
                    <a:pt x="348525" y="1745502"/>
                  </a:moveTo>
                  <a:cubicBezTo>
                    <a:pt x="571681" y="1968908"/>
                    <a:pt x="867826" y="2092673"/>
                    <a:pt x="1183154" y="2095220"/>
                  </a:cubicBezTo>
                  <a:lnTo>
                    <a:pt x="1183154" y="2301396"/>
                  </a:lnTo>
                  <a:cubicBezTo>
                    <a:pt x="1183154" y="2301396"/>
                    <a:pt x="1580462" y="1904479"/>
                    <a:pt x="1580462" y="1904479"/>
                  </a:cubicBezTo>
                  <a:lnTo>
                    <a:pt x="1183454" y="1507112"/>
                  </a:lnTo>
                  <a:lnTo>
                    <a:pt x="1183454" y="1697105"/>
                  </a:lnTo>
                  <a:cubicBezTo>
                    <a:pt x="974235" y="1694708"/>
                    <a:pt x="778053" y="1612298"/>
                    <a:pt x="630129" y="1464109"/>
                  </a:cubicBezTo>
                  <a:cubicBezTo>
                    <a:pt x="320198" y="1153947"/>
                    <a:pt x="320498" y="649598"/>
                    <a:pt x="630729" y="339736"/>
                  </a:cubicBezTo>
                  <a:cubicBezTo>
                    <a:pt x="708515" y="262121"/>
                    <a:pt x="708515" y="136108"/>
                    <a:pt x="630879" y="58343"/>
                  </a:cubicBezTo>
                  <a:cubicBezTo>
                    <a:pt x="553247" y="-19423"/>
                    <a:pt x="427207" y="-19423"/>
                    <a:pt x="349422" y="58193"/>
                  </a:cubicBezTo>
                  <a:cubicBezTo>
                    <a:pt x="-116074" y="522986"/>
                    <a:pt x="-116524" y="1279960"/>
                    <a:pt x="348375" y="1745352"/>
                  </a:cubicBezTo>
                  <a:close/>
                </a:path>
              </a:pathLst>
            </a:custGeom>
            <a:solidFill>
              <a:srgbClr val="244470"/>
            </a:solidFill>
            <a:ln>
              <a:noFill/>
            </a:ln>
          </p:spPr>
          <p:txBody>
            <a:bodyPr spcFirstLastPara="1" wrap="square" lIns="61875" tIns="30925" rIns="61875" bIns="30925" anchor="ctr" anchorCtr="0">
              <a:noAutofit/>
            </a:bodyPr>
            <a:lstStyle/>
            <a:p>
              <a:pPr marL="0" marR="0" lvl="0" indent="0" algn="l" rtl="0">
                <a:spcBef>
                  <a:spcPts val="0"/>
                </a:spcBef>
                <a:spcAft>
                  <a:spcPts val="0"/>
                </a:spcAft>
                <a:buNone/>
              </a:pPr>
              <a:endParaRPr sz="1218">
                <a:solidFill>
                  <a:srgbClr val="000000"/>
                </a:solidFill>
                <a:latin typeface="Calibri"/>
                <a:ea typeface="Calibri"/>
                <a:cs typeface="Calibri"/>
                <a:sym typeface="Calibri"/>
              </a:endParaRPr>
            </a:p>
          </p:txBody>
        </p:sp>
        <p:sp>
          <p:nvSpPr>
            <p:cNvPr id="340" name="Google Shape;340;p41"/>
            <p:cNvSpPr/>
            <p:nvPr/>
          </p:nvSpPr>
          <p:spPr>
            <a:xfrm>
              <a:off x="4264992" y="1286903"/>
              <a:ext cx="385919" cy="385830"/>
            </a:xfrm>
            <a:custGeom>
              <a:avLst/>
              <a:gdLst/>
              <a:ahLst/>
              <a:cxnLst/>
              <a:rect l="l" t="t" r="r" b="b"/>
              <a:pathLst>
                <a:path w="343803" h="343724" extrusionOk="0">
                  <a:moveTo>
                    <a:pt x="343802" y="171863"/>
                  </a:moveTo>
                  <a:cubicBezTo>
                    <a:pt x="343802" y="266780"/>
                    <a:pt x="266839" y="343725"/>
                    <a:pt x="171900" y="343725"/>
                  </a:cubicBezTo>
                  <a:cubicBezTo>
                    <a:pt x="76962" y="343725"/>
                    <a:pt x="-1" y="266779"/>
                    <a:pt x="-1" y="171863"/>
                  </a:cubicBezTo>
                  <a:cubicBezTo>
                    <a:pt x="-1" y="76946"/>
                    <a:pt x="76962" y="1"/>
                    <a:pt x="171900" y="1"/>
                  </a:cubicBezTo>
                  <a:cubicBezTo>
                    <a:pt x="266839" y="1"/>
                    <a:pt x="343802" y="76947"/>
                    <a:pt x="343802" y="171863"/>
                  </a:cubicBezTo>
                  <a:close/>
                </a:path>
              </a:pathLst>
            </a:custGeom>
            <a:solidFill>
              <a:srgbClr val="FFFFFF"/>
            </a:solidFill>
            <a:ln>
              <a:noFill/>
            </a:ln>
          </p:spPr>
          <p:txBody>
            <a:bodyPr spcFirstLastPara="1" wrap="square" lIns="61875" tIns="30925" rIns="61875" bIns="30925" anchor="ctr" anchorCtr="0">
              <a:noAutofit/>
            </a:bodyPr>
            <a:lstStyle/>
            <a:p>
              <a:pPr marL="0" marR="0" lvl="0" indent="0" algn="l" rtl="0">
                <a:spcBef>
                  <a:spcPts val="0"/>
                </a:spcBef>
                <a:spcAft>
                  <a:spcPts val="0"/>
                </a:spcAft>
                <a:buNone/>
              </a:pPr>
              <a:endParaRPr sz="1624">
                <a:solidFill>
                  <a:srgbClr val="000000"/>
                </a:solidFill>
                <a:latin typeface="Calibri"/>
                <a:ea typeface="Calibri"/>
                <a:cs typeface="Calibri"/>
                <a:sym typeface="Calibri"/>
              </a:endParaRPr>
            </a:p>
          </p:txBody>
        </p:sp>
        <p:sp>
          <p:nvSpPr>
            <p:cNvPr id="341" name="Google Shape;341;p41"/>
            <p:cNvSpPr/>
            <p:nvPr/>
          </p:nvSpPr>
          <p:spPr>
            <a:xfrm>
              <a:off x="3517239" y="3624449"/>
              <a:ext cx="2708618" cy="1391296"/>
            </a:xfrm>
            <a:custGeom>
              <a:avLst/>
              <a:gdLst/>
              <a:ahLst/>
              <a:cxnLst/>
              <a:rect l="l" t="t" r="r" b="b"/>
              <a:pathLst>
                <a:path w="2413023" h="1239462" extrusionOk="0">
                  <a:moveTo>
                    <a:pt x="1619159" y="1116133"/>
                  </a:moveTo>
                  <a:cubicBezTo>
                    <a:pt x="1902263" y="976185"/>
                    <a:pt x="2114333" y="735248"/>
                    <a:pt x="2217592" y="437373"/>
                  </a:cubicBezTo>
                  <a:lnTo>
                    <a:pt x="2413024" y="503451"/>
                  </a:lnTo>
                  <a:lnTo>
                    <a:pt x="2164091" y="0"/>
                  </a:lnTo>
                  <a:lnTo>
                    <a:pt x="1660524" y="248879"/>
                  </a:lnTo>
                  <a:lnTo>
                    <a:pt x="1840519" y="309713"/>
                  </a:lnTo>
                  <a:cubicBezTo>
                    <a:pt x="1771427" y="507047"/>
                    <a:pt x="1630550" y="666473"/>
                    <a:pt x="1442761" y="759222"/>
                  </a:cubicBezTo>
                  <a:cubicBezTo>
                    <a:pt x="1049650" y="953560"/>
                    <a:pt x="571861" y="791887"/>
                    <a:pt x="377479" y="399015"/>
                  </a:cubicBezTo>
                  <a:cubicBezTo>
                    <a:pt x="328771" y="300572"/>
                    <a:pt x="209324" y="260117"/>
                    <a:pt x="110862" y="308814"/>
                  </a:cubicBezTo>
                  <a:cubicBezTo>
                    <a:pt x="12396" y="357511"/>
                    <a:pt x="-28069" y="476930"/>
                    <a:pt x="20639" y="575373"/>
                  </a:cubicBezTo>
                  <a:cubicBezTo>
                    <a:pt x="312287" y="1164979"/>
                    <a:pt x="1029416" y="1407564"/>
                    <a:pt x="1619159" y="1115983"/>
                  </a:cubicBezTo>
                  <a:close/>
                </a:path>
              </a:pathLst>
            </a:custGeom>
            <a:solidFill>
              <a:srgbClr val="6EA56C"/>
            </a:solidFill>
            <a:ln>
              <a:noFill/>
            </a:ln>
          </p:spPr>
          <p:txBody>
            <a:bodyPr spcFirstLastPara="1" wrap="square" lIns="61875" tIns="30925" rIns="61875" bIns="30925" anchor="ctr" anchorCtr="0">
              <a:noAutofit/>
            </a:bodyPr>
            <a:lstStyle/>
            <a:p>
              <a:pPr marL="0" marR="0" lvl="0" indent="0" algn="l" rtl="0">
                <a:spcBef>
                  <a:spcPts val="0"/>
                </a:spcBef>
                <a:spcAft>
                  <a:spcPts val="0"/>
                </a:spcAft>
                <a:buNone/>
              </a:pPr>
              <a:endParaRPr sz="1218">
                <a:solidFill>
                  <a:srgbClr val="000000"/>
                </a:solidFill>
                <a:latin typeface="Calibri"/>
                <a:ea typeface="Calibri"/>
                <a:cs typeface="Calibri"/>
                <a:sym typeface="Calibri"/>
              </a:endParaRPr>
            </a:p>
          </p:txBody>
        </p:sp>
        <p:sp>
          <p:nvSpPr>
            <p:cNvPr id="342" name="Google Shape;342;p41"/>
            <p:cNvSpPr/>
            <p:nvPr/>
          </p:nvSpPr>
          <p:spPr>
            <a:xfrm>
              <a:off x="3551663" y="3986749"/>
              <a:ext cx="385919" cy="385830"/>
            </a:xfrm>
            <a:custGeom>
              <a:avLst/>
              <a:gdLst/>
              <a:ahLst/>
              <a:cxnLst/>
              <a:rect l="l" t="t" r="r" b="b"/>
              <a:pathLst>
                <a:path w="343803" h="343724" extrusionOk="0">
                  <a:moveTo>
                    <a:pt x="343803" y="171862"/>
                  </a:moveTo>
                  <a:cubicBezTo>
                    <a:pt x="343803" y="266780"/>
                    <a:pt x="266840" y="343724"/>
                    <a:pt x="171902" y="343724"/>
                  </a:cubicBezTo>
                  <a:cubicBezTo>
                    <a:pt x="76963" y="343724"/>
                    <a:pt x="0" y="266779"/>
                    <a:pt x="0" y="171862"/>
                  </a:cubicBezTo>
                  <a:cubicBezTo>
                    <a:pt x="0" y="76945"/>
                    <a:pt x="76963" y="0"/>
                    <a:pt x="171902" y="0"/>
                  </a:cubicBezTo>
                  <a:cubicBezTo>
                    <a:pt x="266840" y="0"/>
                    <a:pt x="343803" y="76946"/>
                    <a:pt x="343803" y="171862"/>
                  </a:cubicBezTo>
                  <a:close/>
                </a:path>
              </a:pathLst>
            </a:custGeom>
            <a:solidFill>
              <a:srgbClr val="FFFFFF"/>
            </a:solidFill>
            <a:ln>
              <a:noFill/>
            </a:ln>
          </p:spPr>
          <p:txBody>
            <a:bodyPr spcFirstLastPara="1" wrap="square" lIns="61875" tIns="30925" rIns="61875" bIns="30925" anchor="ctr" anchorCtr="0">
              <a:noAutofit/>
            </a:bodyPr>
            <a:lstStyle/>
            <a:p>
              <a:pPr marL="0" marR="0" lvl="0" indent="0" algn="l" rtl="0">
                <a:spcBef>
                  <a:spcPts val="0"/>
                </a:spcBef>
                <a:spcAft>
                  <a:spcPts val="0"/>
                </a:spcAft>
                <a:buNone/>
              </a:pPr>
              <a:endParaRPr sz="1624">
                <a:solidFill>
                  <a:srgbClr val="000000"/>
                </a:solidFill>
                <a:latin typeface="Calibri"/>
                <a:ea typeface="Calibri"/>
                <a:cs typeface="Calibri"/>
                <a:sym typeface="Calibri"/>
              </a:endParaRPr>
            </a:p>
          </p:txBody>
        </p:sp>
        <p:sp>
          <p:nvSpPr>
            <p:cNvPr id="343" name="Google Shape;343;p41"/>
            <p:cNvSpPr/>
            <p:nvPr/>
          </p:nvSpPr>
          <p:spPr>
            <a:xfrm>
              <a:off x="5758112" y="3379498"/>
              <a:ext cx="1480549" cy="2518799"/>
            </a:xfrm>
            <a:custGeom>
              <a:avLst/>
              <a:gdLst/>
              <a:ahLst/>
              <a:cxnLst/>
              <a:rect l="l" t="t" r="r" b="b"/>
              <a:pathLst>
                <a:path w="1318975" h="2243919" extrusionOk="0">
                  <a:moveTo>
                    <a:pt x="1315684" y="965696"/>
                  </a:moveTo>
                  <a:cubicBezTo>
                    <a:pt x="1292453" y="650890"/>
                    <a:pt x="1148876" y="363803"/>
                    <a:pt x="911483" y="156129"/>
                  </a:cubicBezTo>
                  <a:lnTo>
                    <a:pt x="1046217" y="0"/>
                  </a:lnTo>
                  <a:lnTo>
                    <a:pt x="485998" y="41354"/>
                  </a:lnTo>
                  <a:lnTo>
                    <a:pt x="527362" y="601443"/>
                  </a:lnTo>
                  <a:lnTo>
                    <a:pt x="651456" y="457600"/>
                  </a:lnTo>
                  <a:cubicBezTo>
                    <a:pt x="808370" y="595899"/>
                    <a:pt x="903239" y="786342"/>
                    <a:pt x="918676" y="995064"/>
                  </a:cubicBezTo>
                  <a:cubicBezTo>
                    <a:pt x="951047" y="1432287"/>
                    <a:pt x="621632" y="1814220"/>
                    <a:pt x="184310" y="1846585"/>
                  </a:cubicBezTo>
                  <a:cubicBezTo>
                    <a:pt x="74754" y="1854676"/>
                    <a:pt x="-7675" y="1950122"/>
                    <a:pt x="568" y="2059652"/>
                  </a:cubicBezTo>
                  <a:cubicBezTo>
                    <a:pt x="8812" y="2169183"/>
                    <a:pt x="104128" y="2251593"/>
                    <a:pt x="213684" y="2243352"/>
                  </a:cubicBezTo>
                  <a:cubicBezTo>
                    <a:pt x="869818" y="2194805"/>
                    <a:pt x="1364242" y="1621680"/>
                    <a:pt x="1315684" y="965696"/>
                  </a:cubicBezTo>
                  <a:close/>
                </a:path>
              </a:pathLst>
            </a:custGeom>
            <a:solidFill>
              <a:srgbClr val="3AC6E1"/>
            </a:solidFill>
            <a:ln>
              <a:noFill/>
            </a:ln>
          </p:spPr>
          <p:txBody>
            <a:bodyPr spcFirstLastPara="1" wrap="square" lIns="61875" tIns="30925" rIns="61875" bIns="30925" anchor="ctr" anchorCtr="0">
              <a:noAutofit/>
            </a:bodyPr>
            <a:lstStyle/>
            <a:p>
              <a:pPr marL="0" marR="0" lvl="0" indent="0" algn="l" rtl="0">
                <a:spcBef>
                  <a:spcPts val="0"/>
                </a:spcBef>
                <a:spcAft>
                  <a:spcPts val="0"/>
                </a:spcAft>
                <a:buNone/>
              </a:pPr>
              <a:endParaRPr sz="1218">
                <a:solidFill>
                  <a:srgbClr val="000000"/>
                </a:solidFill>
                <a:latin typeface="Calibri"/>
                <a:ea typeface="Calibri"/>
                <a:cs typeface="Calibri"/>
                <a:sym typeface="Calibri"/>
              </a:endParaRPr>
            </a:p>
          </p:txBody>
        </p:sp>
        <p:sp>
          <p:nvSpPr>
            <p:cNvPr id="344" name="Google Shape;344;p41"/>
            <p:cNvSpPr/>
            <p:nvPr/>
          </p:nvSpPr>
          <p:spPr>
            <a:xfrm>
              <a:off x="5797594" y="5480501"/>
              <a:ext cx="385919" cy="385830"/>
            </a:xfrm>
            <a:custGeom>
              <a:avLst/>
              <a:gdLst/>
              <a:ahLst/>
              <a:cxnLst/>
              <a:rect l="l" t="t" r="r" b="b"/>
              <a:pathLst>
                <a:path w="343803" h="343724" extrusionOk="0">
                  <a:moveTo>
                    <a:pt x="343804" y="171863"/>
                  </a:moveTo>
                  <a:cubicBezTo>
                    <a:pt x="343804" y="266780"/>
                    <a:pt x="266841" y="343725"/>
                    <a:pt x="171902" y="343725"/>
                  </a:cubicBezTo>
                  <a:cubicBezTo>
                    <a:pt x="76964" y="343725"/>
                    <a:pt x="1" y="266779"/>
                    <a:pt x="1" y="171863"/>
                  </a:cubicBezTo>
                  <a:cubicBezTo>
                    <a:pt x="1" y="76946"/>
                    <a:pt x="76964" y="1"/>
                    <a:pt x="171902" y="1"/>
                  </a:cubicBezTo>
                  <a:cubicBezTo>
                    <a:pt x="266841" y="1"/>
                    <a:pt x="343804" y="76947"/>
                    <a:pt x="343804" y="171863"/>
                  </a:cubicBezTo>
                  <a:close/>
                </a:path>
              </a:pathLst>
            </a:custGeom>
            <a:solidFill>
              <a:srgbClr val="FFFFFF"/>
            </a:solidFill>
            <a:ln>
              <a:noFill/>
            </a:ln>
          </p:spPr>
          <p:txBody>
            <a:bodyPr spcFirstLastPara="1" wrap="square" lIns="61875" tIns="30925" rIns="61875" bIns="30925" anchor="ctr" anchorCtr="0">
              <a:noAutofit/>
            </a:bodyPr>
            <a:lstStyle/>
            <a:p>
              <a:pPr marL="0" marR="0" lvl="0" indent="0" algn="l" rtl="0">
                <a:spcBef>
                  <a:spcPts val="0"/>
                </a:spcBef>
                <a:spcAft>
                  <a:spcPts val="0"/>
                </a:spcAft>
                <a:buNone/>
              </a:pPr>
              <a:endParaRPr sz="1624">
                <a:solidFill>
                  <a:srgbClr val="000000"/>
                </a:solidFill>
                <a:latin typeface="Calibri"/>
                <a:ea typeface="Calibri"/>
                <a:cs typeface="Calibri"/>
                <a:sym typeface="Calibri"/>
              </a:endParaRPr>
            </a:p>
          </p:txBody>
        </p:sp>
        <p:sp>
          <p:nvSpPr>
            <p:cNvPr id="345" name="Google Shape;345;p41"/>
            <p:cNvSpPr txBox="1"/>
            <p:nvPr/>
          </p:nvSpPr>
          <p:spPr>
            <a:xfrm>
              <a:off x="4261342" y="1310461"/>
              <a:ext cx="393000" cy="338700"/>
            </a:xfrm>
            <a:prstGeom prst="rect">
              <a:avLst/>
            </a:prstGeom>
            <a:noFill/>
            <a:ln>
              <a:noFill/>
            </a:ln>
          </p:spPr>
          <p:txBody>
            <a:bodyPr spcFirstLastPara="1" wrap="square" lIns="61875" tIns="30925" rIns="61875" bIns="30925" anchor="ctr" anchorCtr="0">
              <a:spAutoFit/>
            </a:bodyPr>
            <a:lstStyle/>
            <a:p>
              <a:pPr marL="0" marR="0" lvl="0" indent="0" algn="ctr" rtl="0">
                <a:spcBef>
                  <a:spcPts val="0"/>
                </a:spcBef>
                <a:spcAft>
                  <a:spcPts val="0"/>
                </a:spcAft>
                <a:buNone/>
              </a:pPr>
              <a:r>
                <a:rPr lang="en" sz="1082" b="1">
                  <a:solidFill>
                    <a:srgbClr val="000000"/>
                  </a:solidFill>
                  <a:latin typeface="Calibri"/>
                  <a:ea typeface="Calibri"/>
                  <a:cs typeface="Calibri"/>
                  <a:sym typeface="Calibri"/>
                </a:rPr>
                <a:t>01</a:t>
              </a:r>
              <a:endParaRPr sz="947"/>
            </a:p>
          </p:txBody>
        </p:sp>
        <p:sp>
          <p:nvSpPr>
            <p:cNvPr id="346" name="Google Shape;346;p41"/>
            <p:cNvSpPr txBox="1"/>
            <p:nvPr/>
          </p:nvSpPr>
          <p:spPr>
            <a:xfrm>
              <a:off x="7106593" y="1120652"/>
              <a:ext cx="393000" cy="338700"/>
            </a:xfrm>
            <a:prstGeom prst="rect">
              <a:avLst/>
            </a:prstGeom>
            <a:noFill/>
            <a:ln>
              <a:noFill/>
            </a:ln>
          </p:spPr>
          <p:txBody>
            <a:bodyPr spcFirstLastPara="1" wrap="square" lIns="61875" tIns="30925" rIns="61875" bIns="30925" anchor="ctr" anchorCtr="0">
              <a:spAutoFit/>
            </a:bodyPr>
            <a:lstStyle/>
            <a:p>
              <a:pPr marL="0" marR="0" lvl="0" indent="0" algn="ctr" rtl="0">
                <a:spcBef>
                  <a:spcPts val="0"/>
                </a:spcBef>
                <a:spcAft>
                  <a:spcPts val="0"/>
                </a:spcAft>
                <a:buNone/>
              </a:pPr>
              <a:r>
                <a:rPr lang="en" sz="1082" b="1">
                  <a:solidFill>
                    <a:srgbClr val="000000"/>
                  </a:solidFill>
                  <a:latin typeface="Calibri"/>
                  <a:ea typeface="Calibri"/>
                  <a:cs typeface="Calibri"/>
                  <a:sym typeface="Calibri"/>
                </a:rPr>
                <a:t>02</a:t>
              </a:r>
              <a:endParaRPr sz="947"/>
            </a:p>
          </p:txBody>
        </p:sp>
        <p:sp>
          <p:nvSpPr>
            <p:cNvPr id="347" name="Google Shape;347;p41"/>
            <p:cNvSpPr txBox="1"/>
            <p:nvPr/>
          </p:nvSpPr>
          <p:spPr>
            <a:xfrm>
              <a:off x="8254109" y="3526287"/>
              <a:ext cx="393000" cy="338700"/>
            </a:xfrm>
            <a:prstGeom prst="rect">
              <a:avLst/>
            </a:prstGeom>
            <a:noFill/>
            <a:ln>
              <a:noFill/>
            </a:ln>
          </p:spPr>
          <p:txBody>
            <a:bodyPr spcFirstLastPara="1" wrap="square" lIns="61875" tIns="30925" rIns="61875" bIns="30925" anchor="ctr" anchorCtr="0">
              <a:spAutoFit/>
            </a:bodyPr>
            <a:lstStyle/>
            <a:p>
              <a:pPr marL="0" marR="0" lvl="0" indent="0" algn="ctr" rtl="0">
                <a:spcBef>
                  <a:spcPts val="0"/>
                </a:spcBef>
                <a:spcAft>
                  <a:spcPts val="0"/>
                </a:spcAft>
                <a:buNone/>
              </a:pPr>
              <a:r>
                <a:rPr lang="en" sz="1082" b="1">
                  <a:solidFill>
                    <a:srgbClr val="000000"/>
                  </a:solidFill>
                  <a:latin typeface="Calibri"/>
                  <a:ea typeface="Calibri"/>
                  <a:cs typeface="Calibri"/>
                  <a:sym typeface="Calibri"/>
                </a:rPr>
                <a:t>03</a:t>
              </a:r>
              <a:endParaRPr sz="947"/>
            </a:p>
          </p:txBody>
        </p:sp>
        <p:sp>
          <p:nvSpPr>
            <p:cNvPr id="348" name="Google Shape;348;p41"/>
            <p:cNvSpPr txBox="1"/>
            <p:nvPr/>
          </p:nvSpPr>
          <p:spPr>
            <a:xfrm>
              <a:off x="5793944" y="5504059"/>
              <a:ext cx="393000" cy="338700"/>
            </a:xfrm>
            <a:prstGeom prst="rect">
              <a:avLst/>
            </a:prstGeom>
            <a:noFill/>
            <a:ln>
              <a:noFill/>
            </a:ln>
          </p:spPr>
          <p:txBody>
            <a:bodyPr spcFirstLastPara="1" wrap="square" lIns="61875" tIns="30925" rIns="61875" bIns="30925" anchor="ctr" anchorCtr="0">
              <a:spAutoFit/>
            </a:bodyPr>
            <a:lstStyle/>
            <a:p>
              <a:pPr marL="0" marR="0" lvl="0" indent="0" algn="ctr" rtl="0">
                <a:spcBef>
                  <a:spcPts val="0"/>
                </a:spcBef>
                <a:spcAft>
                  <a:spcPts val="0"/>
                </a:spcAft>
                <a:buNone/>
              </a:pPr>
              <a:r>
                <a:rPr lang="en" sz="1082" b="1">
                  <a:solidFill>
                    <a:srgbClr val="000000"/>
                  </a:solidFill>
                  <a:latin typeface="Calibri"/>
                  <a:ea typeface="Calibri"/>
                  <a:cs typeface="Calibri"/>
                  <a:sym typeface="Calibri"/>
                </a:rPr>
                <a:t>04</a:t>
              </a:r>
              <a:endParaRPr sz="947"/>
            </a:p>
          </p:txBody>
        </p:sp>
        <p:sp>
          <p:nvSpPr>
            <p:cNvPr id="349" name="Google Shape;349;p41"/>
            <p:cNvSpPr txBox="1"/>
            <p:nvPr/>
          </p:nvSpPr>
          <p:spPr>
            <a:xfrm>
              <a:off x="3548013" y="4010307"/>
              <a:ext cx="393000" cy="338700"/>
            </a:xfrm>
            <a:prstGeom prst="rect">
              <a:avLst/>
            </a:prstGeom>
            <a:noFill/>
            <a:ln>
              <a:noFill/>
            </a:ln>
          </p:spPr>
          <p:txBody>
            <a:bodyPr spcFirstLastPara="1" wrap="square" lIns="61875" tIns="30925" rIns="61875" bIns="30925" anchor="ctr" anchorCtr="0">
              <a:spAutoFit/>
            </a:bodyPr>
            <a:lstStyle/>
            <a:p>
              <a:pPr marL="0" marR="0" lvl="0" indent="0" algn="ctr" rtl="0">
                <a:spcBef>
                  <a:spcPts val="0"/>
                </a:spcBef>
                <a:spcAft>
                  <a:spcPts val="0"/>
                </a:spcAft>
                <a:buNone/>
              </a:pPr>
              <a:r>
                <a:rPr lang="en" sz="1082" b="1">
                  <a:solidFill>
                    <a:srgbClr val="000000"/>
                  </a:solidFill>
                  <a:latin typeface="Calibri"/>
                  <a:ea typeface="Calibri"/>
                  <a:cs typeface="Calibri"/>
                  <a:sym typeface="Calibri"/>
                </a:rPr>
                <a:t>05</a:t>
              </a:r>
              <a:endParaRPr sz="947"/>
            </a:p>
          </p:txBody>
        </p:sp>
      </p:grpSp>
      <p:pic>
        <p:nvPicPr>
          <p:cNvPr id="350" name="Google Shape;350;p41" descr="Bullseye with solid fill"/>
          <p:cNvPicPr preferRelativeResize="0"/>
          <p:nvPr/>
        </p:nvPicPr>
        <p:blipFill rotWithShape="1">
          <a:blip r:embed="rId4">
            <a:alphaModFix/>
          </a:blip>
          <a:srcRect/>
          <a:stretch/>
        </p:blipFill>
        <p:spPr>
          <a:xfrm>
            <a:off x="4355565" y="2610877"/>
            <a:ext cx="350069" cy="350069"/>
          </a:xfrm>
          <a:prstGeom prst="rect">
            <a:avLst/>
          </a:prstGeom>
          <a:noFill/>
          <a:ln>
            <a:noFill/>
          </a:ln>
        </p:spPr>
      </p:pic>
      <p:grpSp>
        <p:nvGrpSpPr>
          <p:cNvPr id="351" name="Google Shape;351;p41"/>
          <p:cNvGrpSpPr/>
          <p:nvPr/>
        </p:nvGrpSpPr>
        <p:grpSpPr>
          <a:xfrm>
            <a:off x="5791807" y="1100905"/>
            <a:ext cx="1980160" cy="913551"/>
            <a:chOff x="8921977" y="1242150"/>
            <a:chExt cx="2926200" cy="1350009"/>
          </a:xfrm>
        </p:grpSpPr>
        <p:sp>
          <p:nvSpPr>
            <p:cNvPr id="352" name="Google Shape;352;p41"/>
            <p:cNvSpPr txBox="1"/>
            <p:nvPr/>
          </p:nvSpPr>
          <p:spPr>
            <a:xfrm>
              <a:off x="8921977" y="1242150"/>
              <a:ext cx="2926200" cy="1200600"/>
            </a:xfrm>
            <a:prstGeom prst="rect">
              <a:avLst/>
            </a:prstGeom>
            <a:noFill/>
            <a:ln>
              <a:noFill/>
            </a:ln>
          </p:spPr>
          <p:txBody>
            <a:bodyPr spcFirstLastPara="1" wrap="square" lIns="0" tIns="30925" rIns="0" bIns="30925" anchor="b" anchorCtr="0">
              <a:spAutoFit/>
            </a:bodyPr>
            <a:lstStyle/>
            <a:p>
              <a:pPr marL="0" lvl="0" indent="0" algn="l" rtl="0">
                <a:spcBef>
                  <a:spcPts val="0"/>
                </a:spcBef>
                <a:spcAft>
                  <a:spcPts val="0"/>
                </a:spcAft>
                <a:buNone/>
              </a:pPr>
              <a:r>
                <a:rPr lang="en" sz="1624" b="1">
                  <a:solidFill>
                    <a:srgbClr val="4F7E4D"/>
                  </a:solidFill>
                  <a:latin typeface="Calibri"/>
                  <a:ea typeface="Calibri"/>
                  <a:cs typeface="Calibri"/>
                  <a:sym typeface="Calibri"/>
                </a:rPr>
                <a:t>Inefficient Screening Process</a:t>
              </a:r>
              <a:endParaRPr sz="947">
                <a:solidFill>
                  <a:schemeClr val="dk1"/>
                </a:solidFill>
              </a:endParaRPr>
            </a:p>
            <a:p>
              <a:pPr marL="0" marR="0" lvl="0" indent="0" algn="l" rtl="0">
                <a:spcBef>
                  <a:spcPts val="0"/>
                </a:spcBef>
                <a:spcAft>
                  <a:spcPts val="0"/>
                </a:spcAft>
                <a:buNone/>
              </a:pPr>
              <a:endParaRPr sz="1624" b="1">
                <a:solidFill>
                  <a:srgbClr val="F15F47"/>
                </a:solidFill>
                <a:latin typeface="Calibri"/>
                <a:ea typeface="Calibri"/>
                <a:cs typeface="Calibri"/>
                <a:sym typeface="Calibri"/>
              </a:endParaRPr>
            </a:p>
          </p:txBody>
        </p:sp>
        <p:sp>
          <p:nvSpPr>
            <p:cNvPr id="353" name="Google Shape;353;p41"/>
            <p:cNvSpPr txBox="1"/>
            <p:nvPr/>
          </p:nvSpPr>
          <p:spPr>
            <a:xfrm>
              <a:off x="8921977" y="2084859"/>
              <a:ext cx="2926200" cy="507300"/>
            </a:xfrm>
            <a:prstGeom prst="rect">
              <a:avLst/>
            </a:prstGeom>
            <a:noFill/>
            <a:ln>
              <a:noFill/>
            </a:ln>
          </p:spPr>
          <p:txBody>
            <a:bodyPr spcFirstLastPara="1" wrap="square" lIns="0" tIns="30925" rIns="0" bIns="30925" anchor="t" anchorCtr="0">
              <a:spAutoFit/>
            </a:bodyPr>
            <a:lstStyle/>
            <a:p>
              <a:pPr marL="0" marR="0" lvl="0" indent="0" algn="just" rtl="0">
                <a:spcBef>
                  <a:spcPts val="0"/>
                </a:spcBef>
                <a:spcAft>
                  <a:spcPts val="0"/>
                </a:spcAft>
                <a:buNone/>
              </a:pPr>
              <a:r>
                <a:rPr lang="en" sz="912">
                  <a:solidFill>
                    <a:srgbClr val="595959"/>
                  </a:solidFill>
                  <a:latin typeface="Calibri"/>
                  <a:ea typeface="Calibri"/>
                  <a:cs typeface="Calibri"/>
                  <a:sym typeface="Calibri"/>
                </a:rPr>
                <a:t>Slow identification of stable/formable compounds</a:t>
              </a:r>
              <a:endParaRPr sz="1047"/>
            </a:p>
          </p:txBody>
        </p:sp>
      </p:grpSp>
      <p:grpSp>
        <p:nvGrpSpPr>
          <p:cNvPr id="354" name="Google Shape;354;p41"/>
          <p:cNvGrpSpPr/>
          <p:nvPr/>
        </p:nvGrpSpPr>
        <p:grpSpPr>
          <a:xfrm>
            <a:off x="846829" y="1258997"/>
            <a:ext cx="1980160" cy="905626"/>
            <a:chOff x="332936" y="2627766"/>
            <a:chExt cx="2926200" cy="1338297"/>
          </a:xfrm>
        </p:grpSpPr>
        <p:sp>
          <p:nvSpPr>
            <p:cNvPr id="355" name="Google Shape;355;p41"/>
            <p:cNvSpPr txBox="1"/>
            <p:nvPr/>
          </p:nvSpPr>
          <p:spPr>
            <a:xfrm>
              <a:off x="332936" y="2627766"/>
              <a:ext cx="2926200" cy="831000"/>
            </a:xfrm>
            <a:prstGeom prst="rect">
              <a:avLst/>
            </a:prstGeom>
            <a:noFill/>
            <a:ln>
              <a:noFill/>
            </a:ln>
          </p:spPr>
          <p:txBody>
            <a:bodyPr spcFirstLastPara="1" wrap="square" lIns="0" tIns="30925" rIns="0" bIns="30925" anchor="b" anchorCtr="0">
              <a:spAutoFit/>
            </a:bodyPr>
            <a:lstStyle/>
            <a:p>
              <a:pPr marL="0" marR="0" lvl="0" indent="0" algn="r" rtl="0">
                <a:spcBef>
                  <a:spcPts val="0"/>
                </a:spcBef>
                <a:spcAft>
                  <a:spcPts val="0"/>
                </a:spcAft>
                <a:buNone/>
              </a:pPr>
              <a:r>
                <a:rPr lang="en" sz="1624" b="1">
                  <a:solidFill>
                    <a:srgbClr val="244470"/>
                  </a:solidFill>
                  <a:latin typeface="Calibri"/>
                  <a:ea typeface="Calibri"/>
                  <a:cs typeface="Calibri"/>
                  <a:sym typeface="Calibri"/>
                </a:rPr>
                <a:t>Challenges in Manual Classification</a:t>
              </a:r>
              <a:endParaRPr sz="947"/>
            </a:p>
          </p:txBody>
        </p:sp>
        <p:sp>
          <p:nvSpPr>
            <p:cNvPr id="356" name="Google Shape;356;p41"/>
            <p:cNvSpPr txBox="1"/>
            <p:nvPr/>
          </p:nvSpPr>
          <p:spPr>
            <a:xfrm>
              <a:off x="332936" y="3458763"/>
              <a:ext cx="2926200" cy="507300"/>
            </a:xfrm>
            <a:prstGeom prst="rect">
              <a:avLst/>
            </a:prstGeom>
            <a:noFill/>
            <a:ln>
              <a:noFill/>
            </a:ln>
          </p:spPr>
          <p:txBody>
            <a:bodyPr spcFirstLastPara="1" wrap="square" lIns="0" tIns="30925" rIns="0" bIns="30925" anchor="t" anchorCtr="0">
              <a:spAutoFit/>
            </a:bodyPr>
            <a:lstStyle/>
            <a:p>
              <a:pPr marL="0" marR="0" lvl="0" indent="0" algn="r" rtl="0">
                <a:spcBef>
                  <a:spcPts val="0"/>
                </a:spcBef>
                <a:spcAft>
                  <a:spcPts val="0"/>
                </a:spcAft>
                <a:buNone/>
              </a:pPr>
              <a:r>
                <a:rPr lang="en" sz="912">
                  <a:solidFill>
                    <a:srgbClr val="595959"/>
                  </a:solidFill>
                  <a:latin typeface="Calibri"/>
                  <a:ea typeface="Calibri"/>
                  <a:cs typeface="Calibri"/>
                  <a:sym typeface="Calibri"/>
                </a:rPr>
                <a:t>Lab experiments and quantum modeling are costly and complex</a:t>
              </a:r>
              <a:endParaRPr sz="1047"/>
            </a:p>
          </p:txBody>
        </p:sp>
      </p:grpSp>
      <p:grpSp>
        <p:nvGrpSpPr>
          <p:cNvPr id="357" name="Google Shape;357;p41"/>
          <p:cNvGrpSpPr/>
          <p:nvPr/>
        </p:nvGrpSpPr>
        <p:grpSpPr>
          <a:xfrm>
            <a:off x="6479497" y="2580772"/>
            <a:ext cx="1980160" cy="654001"/>
            <a:chOff x="8921977" y="1242150"/>
            <a:chExt cx="2926200" cy="966456"/>
          </a:xfrm>
        </p:grpSpPr>
        <p:sp>
          <p:nvSpPr>
            <p:cNvPr id="358" name="Google Shape;358;p41"/>
            <p:cNvSpPr txBox="1"/>
            <p:nvPr/>
          </p:nvSpPr>
          <p:spPr>
            <a:xfrm>
              <a:off x="8921977" y="1242150"/>
              <a:ext cx="2926200" cy="461700"/>
            </a:xfrm>
            <a:prstGeom prst="rect">
              <a:avLst/>
            </a:prstGeom>
            <a:noFill/>
            <a:ln>
              <a:noFill/>
            </a:ln>
          </p:spPr>
          <p:txBody>
            <a:bodyPr spcFirstLastPara="1" wrap="square" lIns="0" tIns="30925" rIns="0" bIns="30925" anchor="b" anchorCtr="0">
              <a:spAutoFit/>
            </a:bodyPr>
            <a:lstStyle/>
            <a:p>
              <a:pPr marL="0" marR="0" lvl="0" indent="0" algn="l" rtl="0">
                <a:spcBef>
                  <a:spcPts val="0"/>
                </a:spcBef>
                <a:spcAft>
                  <a:spcPts val="0"/>
                </a:spcAft>
                <a:buNone/>
              </a:pPr>
              <a:r>
                <a:rPr lang="en" sz="1624" b="1">
                  <a:solidFill>
                    <a:srgbClr val="CF8303"/>
                  </a:solidFill>
                  <a:latin typeface="Calibri"/>
                  <a:ea typeface="Calibri"/>
                  <a:cs typeface="Calibri"/>
                  <a:sym typeface="Calibri"/>
                </a:rPr>
                <a:t>Lack of Scalability</a:t>
              </a:r>
              <a:endParaRPr sz="947"/>
            </a:p>
          </p:txBody>
        </p:sp>
        <p:sp>
          <p:nvSpPr>
            <p:cNvPr id="359" name="Google Shape;359;p41"/>
            <p:cNvSpPr txBox="1"/>
            <p:nvPr/>
          </p:nvSpPr>
          <p:spPr>
            <a:xfrm>
              <a:off x="8921977" y="1701306"/>
              <a:ext cx="2926200" cy="507300"/>
            </a:xfrm>
            <a:prstGeom prst="rect">
              <a:avLst/>
            </a:prstGeom>
            <a:noFill/>
            <a:ln>
              <a:noFill/>
            </a:ln>
          </p:spPr>
          <p:txBody>
            <a:bodyPr spcFirstLastPara="1" wrap="square" lIns="0" tIns="30925" rIns="0" bIns="30925" anchor="t" anchorCtr="0">
              <a:spAutoFit/>
            </a:bodyPr>
            <a:lstStyle/>
            <a:p>
              <a:pPr marL="0" marR="0" lvl="0" indent="0" algn="just" rtl="0">
                <a:spcBef>
                  <a:spcPts val="0"/>
                </a:spcBef>
                <a:spcAft>
                  <a:spcPts val="0"/>
                </a:spcAft>
                <a:buNone/>
              </a:pPr>
              <a:r>
                <a:rPr lang="en" sz="912">
                  <a:solidFill>
                    <a:srgbClr val="595959"/>
                  </a:solidFill>
                  <a:latin typeface="Calibri"/>
                  <a:ea typeface="Calibri"/>
                  <a:cs typeface="Calibri"/>
                  <a:sym typeface="Calibri"/>
                </a:rPr>
                <a:t>Traditional methods cannot handle large chemical spaces</a:t>
              </a:r>
              <a:endParaRPr sz="1047"/>
            </a:p>
          </p:txBody>
        </p:sp>
      </p:grpSp>
      <p:grpSp>
        <p:nvGrpSpPr>
          <p:cNvPr id="360" name="Google Shape;360;p41"/>
          <p:cNvGrpSpPr/>
          <p:nvPr/>
        </p:nvGrpSpPr>
        <p:grpSpPr>
          <a:xfrm>
            <a:off x="5519376" y="3719414"/>
            <a:ext cx="1980160" cy="654001"/>
            <a:chOff x="8921977" y="1242150"/>
            <a:chExt cx="2926200" cy="966456"/>
          </a:xfrm>
        </p:grpSpPr>
        <p:sp>
          <p:nvSpPr>
            <p:cNvPr id="361" name="Google Shape;361;p41"/>
            <p:cNvSpPr txBox="1"/>
            <p:nvPr/>
          </p:nvSpPr>
          <p:spPr>
            <a:xfrm>
              <a:off x="8921977" y="1242150"/>
              <a:ext cx="2926200" cy="461700"/>
            </a:xfrm>
            <a:prstGeom prst="rect">
              <a:avLst/>
            </a:prstGeom>
            <a:noFill/>
            <a:ln>
              <a:noFill/>
            </a:ln>
          </p:spPr>
          <p:txBody>
            <a:bodyPr spcFirstLastPara="1" wrap="square" lIns="0" tIns="30925" rIns="0" bIns="30925" anchor="b" anchorCtr="0">
              <a:spAutoFit/>
            </a:bodyPr>
            <a:lstStyle/>
            <a:p>
              <a:pPr marL="0" marR="0" lvl="0" indent="0" algn="l" rtl="0">
                <a:spcBef>
                  <a:spcPts val="0"/>
                </a:spcBef>
                <a:spcAft>
                  <a:spcPts val="0"/>
                </a:spcAft>
                <a:buNone/>
              </a:pPr>
              <a:r>
                <a:rPr lang="en" sz="1624" b="1">
                  <a:solidFill>
                    <a:srgbClr val="1C9EB8"/>
                  </a:solidFill>
                  <a:latin typeface="Calibri"/>
                  <a:ea typeface="Calibri"/>
                  <a:cs typeface="Calibri"/>
                  <a:sym typeface="Calibri"/>
                </a:rPr>
                <a:t>High Failure Rates</a:t>
              </a:r>
              <a:endParaRPr sz="947"/>
            </a:p>
          </p:txBody>
        </p:sp>
        <p:sp>
          <p:nvSpPr>
            <p:cNvPr id="362" name="Google Shape;362;p41"/>
            <p:cNvSpPr txBox="1"/>
            <p:nvPr/>
          </p:nvSpPr>
          <p:spPr>
            <a:xfrm>
              <a:off x="8921977" y="1701306"/>
              <a:ext cx="2926200" cy="507300"/>
            </a:xfrm>
            <a:prstGeom prst="rect">
              <a:avLst/>
            </a:prstGeom>
            <a:noFill/>
            <a:ln>
              <a:noFill/>
            </a:ln>
          </p:spPr>
          <p:txBody>
            <a:bodyPr spcFirstLastPara="1" wrap="square" lIns="0" tIns="30925" rIns="0" bIns="30925" anchor="t" anchorCtr="0">
              <a:spAutoFit/>
            </a:bodyPr>
            <a:lstStyle/>
            <a:p>
              <a:pPr marL="0" marR="0" lvl="0" indent="0" algn="just" rtl="0">
                <a:spcBef>
                  <a:spcPts val="0"/>
                </a:spcBef>
                <a:spcAft>
                  <a:spcPts val="0"/>
                </a:spcAft>
                <a:buNone/>
              </a:pPr>
              <a:r>
                <a:rPr lang="en" sz="912">
                  <a:solidFill>
                    <a:srgbClr val="595959"/>
                  </a:solidFill>
                  <a:latin typeface="Calibri"/>
                  <a:ea typeface="Calibri"/>
                  <a:cs typeface="Calibri"/>
                  <a:sym typeface="Calibri"/>
                </a:rPr>
                <a:t>Many attempts lead to unstable or non-formable structures</a:t>
              </a:r>
              <a:endParaRPr sz="1047"/>
            </a:p>
          </p:txBody>
        </p:sp>
      </p:grpSp>
      <p:grpSp>
        <p:nvGrpSpPr>
          <p:cNvPr id="363" name="Google Shape;363;p41"/>
          <p:cNvGrpSpPr/>
          <p:nvPr/>
        </p:nvGrpSpPr>
        <p:grpSpPr>
          <a:xfrm>
            <a:off x="684347" y="2658430"/>
            <a:ext cx="1980160" cy="919628"/>
            <a:chOff x="332936" y="2258471"/>
            <a:chExt cx="2926200" cy="1358989"/>
          </a:xfrm>
        </p:grpSpPr>
        <p:sp>
          <p:nvSpPr>
            <p:cNvPr id="364" name="Google Shape;364;p41"/>
            <p:cNvSpPr txBox="1"/>
            <p:nvPr/>
          </p:nvSpPr>
          <p:spPr>
            <a:xfrm>
              <a:off x="332936" y="2258471"/>
              <a:ext cx="2926200" cy="830995"/>
            </a:xfrm>
            <a:prstGeom prst="rect">
              <a:avLst/>
            </a:prstGeom>
            <a:noFill/>
            <a:ln>
              <a:noFill/>
            </a:ln>
          </p:spPr>
          <p:txBody>
            <a:bodyPr spcFirstLastPara="1" wrap="square" lIns="0" tIns="30925" rIns="0" bIns="30925" anchor="b" anchorCtr="0">
              <a:spAutoFit/>
            </a:bodyPr>
            <a:lstStyle/>
            <a:p>
              <a:pPr marL="0" marR="0" lvl="0" indent="0" algn="r" rtl="0">
                <a:spcBef>
                  <a:spcPts val="0"/>
                </a:spcBef>
                <a:spcAft>
                  <a:spcPts val="0"/>
                </a:spcAft>
                <a:buNone/>
              </a:pPr>
              <a:r>
                <a:rPr lang="en-US" sz="1624" b="1" dirty="0">
                  <a:solidFill>
                    <a:srgbClr val="4F7E4D"/>
                  </a:solidFill>
                  <a:latin typeface="Calibri"/>
                  <a:ea typeface="Calibri"/>
                  <a:cs typeface="Calibri"/>
                  <a:sym typeface="Calibri"/>
                </a:rPr>
                <a:t>Limited</a:t>
              </a:r>
              <a:r>
                <a:rPr lang="en" sz="1624" b="1" dirty="0">
                  <a:solidFill>
                    <a:srgbClr val="4F7E4D"/>
                  </a:solidFill>
                  <a:latin typeface="Calibri"/>
                  <a:ea typeface="Calibri"/>
                  <a:cs typeface="Calibri"/>
                  <a:sym typeface="Calibri"/>
                </a:rPr>
                <a:t>, Noisy, and Imbalance Datasets</a:t>
              </a:r>
              <a:endParaRPr sz="947" dirty="0"/>
            </a:p>
          </p:txBody>
        </p:sp>
        <p:sp>
          <p:nvSpPr>
            <p:cNvPr id="365" name="Google Shape;365;p41"/>
            <p:cNvSpPr txBox="1"/>
            <p:nvPr/>
          </p:nvSpPr>
          <p:spPr>
            <a:xfrm>
              <a:off x="332936" y="3110160"/>
              <a:ext cx="2926200" cy="507300"/>
            </a:xfrm>
            <a:prstGeom prst="rect">
              <a:avLst/>
            </a:prstGeom>
            <a:noFill/>
            <a:ln>
              <a:noFill/>
            </a:ln>
          </p:spPr>
          <p:txBody>
            <a:bodyPr spcFirstLastPara="1" wrap="square" lIns="0" tIns="30925" rIns="0" bIns="30925" anchor="t" anchorCtr="0">
              <a:spAutoFit/>
            </a:bodyPr>
            <a:lstStyle/>
            <a:p>
              <a:pPr marL="0" marR="0" lvl="0" indent="0" algn="r" rtl="0">
                <a:spcBef>
                  <a:spcPts val="0"/>
                </a:spcBef>
                <a:spcAft>
                  <a:spcPts val="0"/>
                </a:spcAft>
                <a:buNone/>
              </a:pPr>
              <a:r>
                <a:rPr lang="en" sz="912">
                  <a:solidFill>
                    <a:srgbClr val="595959"/>
                  </a:solidFill>
                  <a:latin typeface="Calibri"/>
                  <a:ea typeface="Calibri"/>
                  <a:cs typeface="Calibri"/>
                  <a:sym typeface="Calibri"/>
                </a:rPr>
                <a:t>Skewed class distribution biases ML models</a:t>
              </a:r>
              <a:endParaRPr sz="1047"/>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graphicFrame>
        <p:nvGraphicFramePr>
          <p:cNvPr id="870" name="Google Shape;870;p77"/>
          <p:cNvGraphicFramePr/>
          <p:nvPr/>
        </p:nvGraphicFramePr>
        <p:xfrm>
          <a:off x="0" y="0"/>
          <a:ext cx="3000000" cy="3000000"/>
        </p:xfrm>
        <a:graphic>
          <a:graphicData uri="http://schemas.openxmlformats.org/drawingml/2006/table">
            <a:tbl>
              <a:tblPr>
                <a:noFill/>
                <a:tableStyleId>{EDD8A555-CDD4-4B66-9EB3-802C7214889D}</a:tableStyleId>
              </a:tblPr>
              <a:tblGrid>
                <a:gridCol w="1921025">
                  <a:extLst>
                    <a:ext uri="{9D8B030D-6E8A-4147-A177-3AD203B41FA5}">
                      <a16:colId xmlns:a16="http://schemas.microsoft.com/office/drawing/2014/main" val="20000"/>
                    </a:ext>
                  </a:extLst>
                </a:gridCol>
                <a:gridCol w="4379900">
                  <a:extLst>
                    <a:ext uri="{9D8B030D-6E8A-4147-A177-3AD203B41FA5}">
                      <a16:colId xmlns:a16="http://schemas.microsoft.com/office/drawing/2014/main" val="20001"/>
                    </a:ext>
                  </a:extLst>
                </a:gridCol>
                <a:gridCol w="1921025">
                  <a:extLst>
                    <a:ext uri="{9D8B030D-6E8A-4147-A177-3AD203B41FA5}">
                      <a16:colId xmlns:a16="http://schemas.microsoft.com/office/drawing/2014/main" val="20002"/>
                    </a:ext>
                  </a:extLst>
                </a:gridCol>
                <a:gridCol w="922100">
                  <a:extLst>
                    <a:ext uri="{9D8B030D-6E8A-4147-A177-3AD203B41FA5}">
                      <a16:colId xmlns:a16="http://schemas.microsoft.com/office/drawing/2014/main" val="20003"/>
                    </a:ext>
                  </a:extLst>
                </a:gridCol>
              </a:tblGrid>
              <a:tr h="270725">
                <a:tc rowSpan="3">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PO8</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rowSpan="3">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Ethics: Apply ethical principles embedded with religious values, professional ethics and responsibilities, and norms of electrical and electronic engineering practice. </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Religious values</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 </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extLst>
                  <a:ext uri="{0D108BD9-81ED-4DB2-BD59-A6C34878D82A}">
                    <a16:rowId xmlns:a16="http://schemas.microsoft.com/office/drawing/2014/main" val="10000"/>
                  </a:ext>
                </a:extLst>
              </a:tr>
              <a:tr h="54142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Professional ethics and responsibilities</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extLst>
                  <a:ext uri="{0D108BD9-81ED-4DB2-BD59-A6C34878D82A}">
                    <a16:rowId xmlns:a16="http://schemas.microsoft.com/office/drawing/2014/main" val="10001"/>
                  </a:ext>
                </a:extLst>
              </a:tr>
              <a:tr h="13535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Norms</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extLst>
                  <a:ext uri="{0D108BD9-81ED-4DB2-BD59-A6C34878D82A}">
                    <a16:rowId xmlns:a16="http://schemas.microsoft.com/office/drawing/2014/main" val="10002"/>
                  </a:ext>
                </a:extLst>
              </a:tr>
              <a:tr h="234825">
                <a:tc rowSpan="2">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PO9</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rowSpan="2">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Individual work and teamwork: Function effectively as an individual, and as a member or leader in diverse teams and in multi-disciplinary settings.</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Individual</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extLst>
                  <a:ext uri="{0D108BD9-81ED-4DB2-BD59-A6C34878D82A}">
                    <a16:rowId xmlns:a16="http://schemas.microsoft.com/office/drawing/2014/main" val="10003"/>
                  </a:ext>
                </a:extLst>
              </a:tr>
              <a:tr h="44195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Teamwork</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extLst>
                  <a:ext uri="{0D108BD9-81ED-4DB2-BD59-A6C34878D82A}">
                    <a16:rowId xmlns:a16="http://schemas.microsoft.com/office/drawing/2014/main" val="10004"/>
                  </a:ext>
                </a:extLst>
              </a:tr>
              <a:tr h="541425">
                <a:tc rowSpan="4">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PO10</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rowSpan="4">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Communication: Communicate effectively on complex engineering activities with the engineering community and with society at large, such as being able to comprehend and write effective reports and design documentation, make effective presentations, and give and receive clear instructions.</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Comprehend and write effective reports</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extLst>
                  <a:ext uri="{0D108BD9-81ED-4DB2-BD59-A6C34878D82A}">
                    <a16:rowId xmlns:a16="http://schemas.microsoft.com/office/drawing/2014/main" val="10005"/>
                  </a:ext>
                </a:extLst>
              </a:tr>
              <a:tr h="40607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Design documentation</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extLst>
                  <a:ext uri="{0D108BD9-81ED-4DB2-BD59-A6C34878D82A}">
                    <a16:rowId xmlns:a16="http://schemas.microsoft.com/office/drawing/2014/main" val="10006"/>
                  </a:ext>
                </a:extLst>
              </a:tr>
              <a:tr h="54142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Make effective presentations</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extLst>
                  <a:ext uri="{0D108BD9-81ED-4DB2-BD59-A6C34878D82A}">
                    <a16:rowId xmlns:a16="http://schemas.microsoft.com/office/drawing/2014/main" val="10007"/>
                  </a:ext>
                </a:extLst>
              </a:tr>
              <a:tr h="40607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Give and receive clear instructions</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extLst>
                  <a:ext uri="{0D108BD9-81ED-4DB2-BD59-A6C34878D82A}">
                    <a16:rowId xmlns:a16="http://schemas.microsoft.com/office/drawing/2014/main" val="10008"/>
                  </a:ext>
                </a:extLst>
              </a:tr>
              <a:tr h="406075">
                <a:tc rowSpan="4">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PO11</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rowSpan="4">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Project management and finance: Demonstrate knowledge and understanding of engineering management principles and economic decision-making and apply these to one’s own work, as a member and leader in a team, to manage projects and in multidisciplinary environments.</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Engineering management principles</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 </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extLst>
                  <a:ext uri="{0D108BD9-81ED-4DB2-BD59-A6C34878D82A}">
                    <a16:rowId xmlns:a16="http://schemas.microsoft.com/office/drawing/2014/main" val="10009"/>
                  </a:ext>
                </a:extLst>
              </a:tr>
              <a:tr h="40607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Economic decision-making</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 </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L="34000" marR="34000" marT="0" marB="0" anchor="ctr">
                    <a:solidFill>
                      <a:srgbClr val="BBD6EE"/>
                    </a:solidFill>
                  </a:tcPr>
                </a:tc>
                <a:extLst>
                  <a:ext uri="{0D108BD9-81ED-4DB2-BD59-A6C34878D82A}">
                    <a16:rowId xmlns:a16="http://schemas.microsoft.com/office/drawing/2014/main" val="10010"/>
                  </a:ext>
                </a:extLst>
              </a:tr>
              <a:tr h="270725">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Manage projects</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extLst>
                  <a:ext uri="{0D108BD9-81ED-4DB2-BD59-A6C34878D82A}">
                    <a16:rowId xmlns:a16="http://schemas.microsoft.com/office/drawing/2014/main" val="10011"/>
                  </a:ext>
                </a:extLst>
              </a:tr>
              <a:tr h="423450">
                <a:tc vMerge="1">
                  <a:txBody>
                    <a:bodyPr/>
                    <a:lstStyle/>
                    <a:p>
                      <a:endParaRPr lang="en-US"/>
                    </a:p>
                  </a:txBody>
                  <a:tcPr/>
                </a:tc>
                <a:tc vMerge="1">
                  <a:txBody>
                    <a:bodyPr/>
                    <a:lstStyle/>
                    <a:p>
                      <a:endParaRPr lang="en-US"/>
                    </a:p>
                  </a:txBody>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Multidisciplinary environments</a:t>
                      </a:r>
                      <a:endParaRPr sz="1200" u="none" strike="noStrike" cap="none">
                        <a:latin typeface="Times New Roman"/>
                        <a:ea typeface="Times New Roman"/>
                        <a:cs typeface="Times New Roman"/>
                        <a:sym typeface="Times New Roman"/>
                      </a:endParaRPr>
                    </a:p>
                    <a:p>
                      <a:pPr marL="0" marR="0" lvl="0" indent="0" algn="ctr" rtl="0">
                        <a:spcBef>
                          <a:spcPts val="0"/>
                        </a:spcBef>
                        <a:spcAft>
                          <a:spcPts val="0"/>
                        </a:spcAft>
                        <a:buNone/>
                      </a:pPr>
                      <a:endParaRPr sz="1200">
                        <a:latin typeface="Times New Roman"/>
                        <a:ea typeface="Times New Roman"/>
                        <a:cs typeface="Times New Roman"/>
                        <a:sym typeface="Times New Roman"/>
                      </a:endParaRPr>
                    </a:p>
                  </a:txBody>
                  <a:tcPr marL="34000" marR="34000" marT="0" marB="0" anchor="ctr">
                    <a:solidFill>
                      <a:srgbClr val="BBD6EE"/>
                    </a:solidFill>
                  </a:tcPr>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34000" marR="34000" marT="0" marB="0" anchor="ctr">
                    <a:solidFill>
                      <a:srgbClr val="BBD6EE"/>
                    </a:solidFill>
                  </a:tcPr>
                </a:tc>
                <a:extLst>
                  <a:ext uri="{0D108BD9-81ED-4DB2-BD59-A6C34878D82A}">
                    <a16:rowId xmlns:a16="http://schemas.microsoft.com/office/drawing/2014/main" val="10012"/>
                  </a:ext>
                </a:extLst>
              </a:tr>
            </a:tbl>
          </a:graphicData>
        </a:graphic>
      </p:graphicFrame>
      <p:sp>
        <p:nvSpPr>
          <p:cNvPr id="871" name="Google Shape;871;p77"/>
          <p:cNvSpPr txBox="1">
            <a:spLocks noGrp="1"/>
          </p:cNvSpPr>
          <p:nvPr>
            <p:ph type="sldNum" idx="12"/>
          </p:nvPr>
        </p:nvSpPr>
        <p:spPr>
          <a:xfrm>
            <a:off x="6929825" y="4869588"/>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graphicFrame>
        <p:nvGraphicFramePr>
          <p:cNvPr id="876" name="Google Shape;876;p78"/>
          <p:cNvGraphicFramePr/>
          <p:nvPr/>
        </p:nvGraphicFramePr>
        <p:xfrm>
          <a:off x="-12" y="990857"/>
          <a:ext cx="3000000" cy="3000000"/>
        </p:xfrm>
        <a:graphic>
          <a:graphicData uri="http://schemas.openxmlformats.org/drawingml/2006/table">
            <a:tbl>
              <a:tblPr firstRow="1" firstCol="1" bandRow="1">
                <a:noFill/>
                <a:tableStyleId>{EDD8A555-CDD4-4B66-9EB3-802C7214889D}</a:tableStyleId>
              </a:tblPr>
              <a:tblGrid>
                <a:gridCol w="559625">
                  <a:extLst>
                    <a:ext uri="{9D8B030D-6E8A-4147-A177-3AD203B41FA5}">
                      <a16:colId xmlns:a16="http://schemas.microsoft.com/office/drawing/2014/main" val="20000"/>
                    </a:ext>
                  </a:extLst>
                </a:gridCol>
                <a:gridCol w="7859725">
                  <a:extLst>
                    <a:ext uri="{9D8B030D-6E8A-4147-A177-3AD203B41FA5}">
                      <a16:colId xmlns:a16="http://schemas.microsoft.com/office/drawing/2014/main" val="20001"/>
                    </a:ext>
                  </a:extLst>
                </a:gridCol>
                <a:gridCol w="724675">
                  <a:extLst>
                    <a:ext uri="{9D8B030D-6E8A-4147-A177-3AD203B41FA5}">
                      <a16:colId xmlns:a16="http://schemas.microsoft.com/office/drawing/2014/main" val="20002"/>
                    </a:ext>
                  </a:extLst>
                </a:gridCol>
              </a:tblGrid>
              <a:tr h="664775">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K</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Knowledge Profile (Attribute)</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Put Tick</a:t>
                      </a:r>
                      <a:endParaRPr sz="1100"/>
                    </a:p>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 √ )</a:t>
                      </a:r>
                      <a:endParaRPr sz="12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0"/>
                  </a:ext>
                </a:extLst>
              </a:tr>
              <a:tr h="443200">
                <a:tc>
                  <a:txBody>
                    <a:bodyPr/>
                    <a:lstStyle/>
                    <a:p>
                      <a:pPr marL="0" marR="0" lvl="0" indent="0" algn="l" rtl="0">
                        <a:spcBef>
                          <a:spcPts val="0"/>
                        </a:spcBef>
                        <a:spcAft>
                          <a:spcPts val="0"/>
                        </a:spcAft>
                        <a:buNone/>
                      </a:pPr>
                      <a:r>
                        <a:rPr lang="en" sz="1200" u="none" strike="noStrike" cap="none">
                          <a:latin typeface="Times New Roman"/>
                          <a:ea typeface="Times New Roman"/>
                          <a:cs typeface="Times New Roman"/>
                          <a:sym typeface="Times New Roman"/>
                        </a:rPr>
                        <a:t>K3</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A systematic, theory-based formulation of engineering fundamentals required in the engineering discipline</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1"/>
                  </a:ext>
                </a:extLst>
              </a:tr>
              <a:tr h="664775">
                <a:tc>
                  <a:txBody>
                    <a:bodyPr/>
                    <a:lstStyle/>
                    <a:p>
                      <a:pPr marL="0" marR="0" lvl="0" indent="0" algn="l" rtl="0">
                        <a:spcBef>
                          <a:spcPts val="0"/>
                        </a:spcBef>
                        <a:spcAft>
                          <a:spcPts val="0"/>
                        </a:spcAft>
                        <a:buNone/>
                      </a:pPr>
                      <a:r>
                        <a:rPr lang="en" sz="1200" u="none" strike="noStrike" cap="none">
                          <a:latin typeface="Times New Roman"/>
                          <a:ea typeface="Times New Roman"/>
                          <a:cs typeface="Times New Roman"/>
                          <a:sym typeface="Times New Roman"/>
                        </a:rPr>
                        <a:t>K4</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Engineering specialist knowledge that provides theoretical frameworks and bodies of knowledge for the accepted practice areas in the engineering discipline; much is at the forefront of the discipline</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2"/>
                  </a:ext>
                </a:extLst>
              </a:tr>
              <a:tr h="221600">
                <a:tc>
                  <a:txBody>
                    <a:bodyPr/>
                    <a:lstStyle/>
                    <a:p>
                      <a:pPr marL="0" marR="0" lvl="0" indent="0" algn="l" rtl="0">
                        <a:spcBef>
                          <a:spcPts val="0"/>
                        </a:spcBef>
                        <a:spcAft>
                          <a:spcPts val="0"/>
                        </a:spcAft>
                        <a:buNone/>
                      </a:pPr>
                      <a:r>
                        <a:rPr lang="en" sz="1200" u="none" strike="noStrike" cap="none">
                          <a:latin typeface="Times New Roman"/>
                          <a:ea typeface="Times New Roman"/>
                          <a:cs typeface="Times New Roman"/>
                          <a:sym typeface="Times New Roman"/>
                        </a:rPr>
                        <a:t>K5</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Knowledge that supports engineering design in a practice area</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3"/>
                  </a:ext>
                </a:extLst>
              </a:tr>
              <a:tr h="443200">
                <a:tc>
                  <a:txBody>
                    <a:bodyPr/>
                    <a:lstStyle/>
                    <a:p>
                      <a:pPr marL="0" marR="0" lvl="0" indent="0" algn="l" rtl="0">
                        <a:spcBef>
                          <a:spcPts val="0"/>
                        </a:spcBef>
                        <a:spcAft>
                          <a:spcPts val="0"/>
                        </a:spcAft>
                        <a:buNone/>
                      </a:pPr>
                      <a:r>
                        <a:rPr lang="en" sz="1200" u="none" strike="noStrike" cap="none">
                          <a:latin typeface="Times New Roman"/>
                          <a:ea typeface="Times New Roman"/>
                          <a:cs typeface="Times New Roman"/>
                          <a:sym typeface="Times New Roman"/>
                        </a:rPr>
                        <a:t>K6</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Knowledge of engineering practice (technology) in the practice areas in the engineering discipline</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4"/>
                  </a:ext>
                </a:extLst>
              </a:tr>
              <a:tr h="886400">
                <a:tc>
                  <a:txBody>
                    <a:bodyPr/>
                    <a:lstStyle/>
                    <a:p>
                      <a:pPr marL="0" marR="0" lvl="0" indent="0" algn="l" rtl="0">
                        <a:spcBef>
                          <a:spcPts val="0"/>
                        </a:spcBef>
                        <a:spcAft>
                          <a:spcPts val="0"/>
                        </a:spcAft>
                        <a:buNone/>
                      </a:pPr>
                      <a:r>
                        <a:rPr lang="en" sz="1200" u="none" strike="noStrike" cap="none">
                          <a:latin typeface="Times New Roman"/>
                          <a:ea typeface="Times New Roman"/>
                          <a:cs typeface="Times New Roman"/>
                          <a:sym typeface="Times New Roman"/>
                        </a:rPr>
                        <a:t>K7</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Comprehension of the role of engineering in society and identified issues in engineering practice in the discipline: ethics and the engineer’s professional responsibility to public safety; the impacts of engineering activity; economic, social, cultural, environmental and sustainability</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 </a:t>
                      </a:r>
                      <a:r>
                        <a:rPr lang="en" sz="1200">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5"/>
                  </a:ext>
                </a:extLst>
              </a:tr>
              <a:tr h="221600">
                <a:tc>
                  <a:txBody>
                    <a:bodyPr/>
                    <a:lstStyle/>
                    <a:p>
                      <a:pPr marL="0" marR="0" lvl="0" indent="0" algn="l" rtl="0">
                        <a:spcBef>
                          <a:spcPts val="0"/>
                        </a:spcBef>
                        <a:spcAft>
                          <a:spcPts val="0"/>
                        </a:spcAft>
                        <a:buNone/>
                      </a:pPr>
                      <a:r>
                        <a:rPr lang="en" sz="1200" u="none" strike="noStrike" cap="none">
                          <a:latin typeface="Times New Roman"/>
                          <a:ea typeface="Times New Roman"/>
                          <a:cs typeface="Times New Roman"/>
                          <a:sym typeface="Times New Roman"/>
                        </a:rPr>
                        <a:t>K8</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Engagement with selected knowledge in the research literature of the discipline</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6"/>
                  </a:ext>
                </a:extLst>
              </a:tr>
            </a:tbl>
          </a:graphicData>
        </a:graphic>
      </p:graphicFrame>
      <p:sp>
        <p:nvSpPr>
          <p:cNvPr id="877" name="Google Shape;877;p78"/>
          <p:cNvSpPr txBox="1"/>
          <p:nvPr/>
        </p:nvSpPr>
        <p:spPr>
          <a:xfrm>
            <a:off x="928340" y="33784"/>
            <a:ext cx="6991800" cy="500100"/>
          </a:xfrm>
          <a:prstGeom prst="rect">
            <a:avLst/>
          </a:prstGeom>
          <a:noFill/>
          <a:ln w="7150" cap="flat" cmpd="sng">
            <a:solidFill>
              <a:srgbClr val="1F3864"/>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0" i="0" u="none" strike="noStrike" cap="none">
                <a:solidFill>
                  <a:schemeClr val="dk1"/>
                </a:solidFill>
                <a:latin typeface="Arial"/>
                <a:ea typeface="Arial"/>
                <a:cs typeface="Arial"/>
                <a:sym typeface="Arial"/>
              </a:rPr>
              <a:t>The following table shows the Knowledge Profiles (K3 – K8) addressed in EEE 4700/4800. </a:t>
            </a:r>
            <a:endParaRPr sz="800" b="0" i="0" u="none" strike="noStrike" cap="non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graphicFrame>
        <p:nvGraphicFramePr>
          <p:cNvPr id="882" name="Google Shape;882;p79"/>
          <p:cNvGraphicFramePr/>
          <p:nvPr/>
        </p:nvGraphicFramePr>
        <p:xfrm>
          <a:off x="0" y="643983"/>
          <a:ext cx="3000000" cy="3000000"/>
        </p:xfrm>
        <a:graphic>
          <a:graphicData uri="http://schemas.openxmlformats.org/drawingml/2006/table">
            <a:tbl>
              <a:tblPr firstRow="1" firstCol="1" bandRow="1">
                <a:noFill/>
                <a:tableStyleId>{EDD8A555-CDD4-4B66-9EB3-802C7214889D}</a:tableStyleId>
              </a:tblPr>
              <a:tblGrid>
                <a:gridCol w="2058025">
                  <a:extLst>
                    <a:ext uri="{9D8B030D-6E8A-4147-A177-3AD203B41FA5}">
                      <a16:colId xmlns:a16="http://schemas.microsoft.com/office/drawing/2014/main" val="20000"/>
                    </a:ext>
                  </a:extLst>
                </a:gridCol>
                <a:gridCol w="6278725">
                  <a:extLst>
                    <a:ext uri="{9D8B030D-6E8A-4147-A177-3AD203B41FA5}">
                      <a16:colId xmlns:a16="http://schemas.microsoft.com/office/drawing/2014/main" val="20001"/>
                    </a:ext>
                  </a:extLst>
                </a:gridCol>
                <a:gridCol w="807275">
                  <a:extLst>
                    <a:ext uri="{9D8B030D-6E8A-4147-A177-3AD203B41FA5}">
                      <a16:colId xmlns:a16="http://schemas.microsoft.com/office/drawing/2014/main" val="20002"/>
                    </a:ext>
                  </a:extLst>
                </a:gridCol>
              </a:tblGrid>
              <a:tr h="223375">
                <a:tc>
                  <a:txBody>
                    <a:bodyPr/>
                    <a:lstStyle/>
                    <a:p>
                      <a:pPr marL="0" marR="0" lvl="0" indent="0" algn="l" rtl="0">
                        <a:spcBef>
                          <a:spcPts val="0"/>
                        </a:spcBef>
                        <a:spcAft>
                          <a:spcPts val="0"/>
                        </a:spcAft>
                        <a:buNone/>
                      </a:pPr>
                      <a:r>
                        <a:rPr lang="en" sz="1200" u="none" strike="noStrike" cap="none">
                          <a:latin typeface="Times New Roman"/>
                          <a:ea typeface="Times New Roman"/>
                          <a:cs typeface="Times New Roman"/>
                          <a:sym typeface="Times New Roman"/>
                        </a:rPr>
                        <a:t>P</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Range of Complex Engineering Problem Solving</a:t>
                      </a:r>
                      <a:endParaRPr sz="1200" u="none" strike="noStrike" cap="none">
                        <a:latin typeface="Times New Roman"/>
                        <a:ea typeface="Times New Roman"/>
                        <a:cs typeface="Times New Roman"/>
                        <a:sym typeface="Times New Roman"/>
                      </a:endParaRPr>
                    </a:p>
                  </a:txBody>
                  <a:tcPr marL="51425" marR="51425" marT="0" marB="0"/>
                </a:tc>
                <a:tc rowSpan="2">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Put Tick</a:t>
                      </a:r>
                      <a:endParaRPr sz="1100"/>
                    </a:p>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 √ )</a:t>
                      </a:r>
                      <a:endParaRPr sz="12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0"/>
                  </a:ext>
                </a:extLst>
              </a:tr>
              <a:tr h="446750">
                <a:tc>
                  <a:txBody>
                    <a:bodyPr/>
                    <a:lstStyle/>
                    <a:p>
                      <a:pPr marL="0" marR="0" lvl="0" indent="0" algn="l" rtl="0">
                        <a:spcBef>
                          <a:spcPts val="0"/>
                        </a:spcBef>
                        <a:spcAft>
                          <a:spcPts val="0"/>
                        </a:spcAft>
                        <a:buNone/>
                      </a:pPr>
                      <a:r>
                        <a:rPr lang="en" sz="1200" u="none" strike="noStrike" cap="none">
                          <a:latin typeface="Times New Roman"/>
                          <a:ea typeface="Times New Roman"/>
                          <a:cs typeface="Times New Roman"/>
                          <a:sym typeface="Times New Roman"/>
                        </a:rPr>
                        <a:t>Attribute</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Complex Engineering Problems have characteristic P1 and some or all of P2 to P7:</a:t>
                      </a:r>
                      <a:endParaRPr sz="1200" u="none" strike="noStrike" cap="none">
                        <a:latin typeface="Times New Roman"/>
                        <a:ea typeface="Times New Roman"/>
                        <a:cs typeface="Times New Roman"/>
                        <a:sym typeface="Times New Roman"/>
                      </a:endParaRPr>
                    </a:p>
                  </a:txBody>
                  <a:tcPr marL="51425" marR="51425" marT="0" marB="0"/>
                </a:tc>
                <a:tc vMerge="1">
                  <a:txBody>
                    <a:bodyPr/>
                    <a:lstStyle/>
                    <a:p>
                      <a:endParaRPr lang="en-US"/>
                    </a:p>
                  </a:txBody>
                  <a:tcPr/>
                </a:tc>
                <a:extLst>
                  <a:ext uri="{0D108BD9-81ED-4DB2-BD59-A6C34878D82A}">
                    <a16:rowId xmlns:a16="http://schemas.microsoft.com/office/drawing/2014/main" val="10001"/>
                  </a:ext>
                </a:extLst>
              </a:tr>
              <a:tr h="670100">
                <a:tc>
                  <a:txBody>
                    <a:bodyPr/>
                    <a:lstStyle/>
                    <a:p>
                      <a:pPr marL="0" marR="0" lvl="0" indent="0" algn="l" rtl="0">
                        <a:spcBef>
                          <a:spcPts val="0"/>
                        </a:spcBef>
                        <a:spcAft>
                          <a:spcPts val="0"/>
                        </a:spcAft>
                        <a:buNone/>
                      </a:pPr>
                      <a:r>
                        <a:rPr lang="en" sz="1200" u="none" strike="noStrike" cap="none">
                          <a:latin typeface="Times New Roman"/>
                          <a:ea typeface="Times New Roman"/>
                          <a:cs typeface="Times New Roman"/>
                          <a:sym typeface="Times New Roman"/>
                        </a:rPr>
                        <a:t>Depth of knowledge required</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P1: Cannot be resolved without in-depth engineering knowledge at the level of one or more of K3, K4, K5, K6 or K8 which allows a fundamentals-based, first principles analytical approach</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51425" marR="51425" marT="0" marB="0" anchor="ctr"/>
                </a:tc>
                <a:extLst>
                  <a:ext uri="{0D108BD9-81ED-4DB2-BD59-A6C34878D82A}">
                    <a16:rowId xmlns:a16="http://schemas.microsoft.com/office/drawing/2014/main" val="10002"/>
                  </a:ext>
                </a:extLst>
              </a:tr>
              <a:tr h="446750">
                <a:tc>
                  <a:txBody>
                    <a:bodyPr/>
                    <a:lstStyle/>
                    <a:p>
                      <a:pPr marL="0" marR="0" lvl="0" indent="0" algn="l" rtl="0">
                        <a:spcBef>
                          <a:spcPts val="0"/>
                        </a:spcBef>
                        <a:spcAft>
                          <a:spcPts val="0"/>
                        </a:spcAft>
                        <a:buNone/>
                      </a:pPr>
                      <a:r>
                        <a:rPr lang="en" sz="1200" u="none" strike="noStrike" cap="none">
                          <a:latin typeface="Times New Roman"/>
                          <a:ea typeface="Times New Roman"/>
                          <a:cs typeface="Times New Roman"/>
                          <a:sym typeface="Times New Roman"/>
                        </a:rPr>
                        <a:t>Range of conflicting requirements</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P2: Involve wide-ranging or conflicting technical, engineering and other issues</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3"/>
                  </a:ext>
                </a:extLst>
              </a:tr>
              <a:tr h="446750">
                <a:tc>
                  <a:txBody>
                    <a:bodyPr/>
                    <a:lstStyle/>
                    <a:p>
                      <a:pPr marL="0" marR="0" lvl="0" indent="0" algn="l" rtl="0">
                        <a:spcBef>
                          <a:spcPts val="0"/>
                        </a:spcBef>
                        <a:spcAft>
                          <a:spcPts val="0"/>
                        </a:spcAft>
                        <a:buNone/>
                      </a:pPr>
                      <a:r>
                        <a:rPr lang="en" sz="1200" u="none" strike="noStrike" cap="none">
                          <a:latin typeface="Times New Roman"/>
                          <a:ea typeface="Times New Roman"/>
                          <a:cs typeface="Times New Roman"/>
                          <a:sym typeface="Times New Roman"/>
                        </a:rPr>
                        <a:t>Depth of analysis required</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P3: Have no obvious solution and require abstract thinking, originality in analysis to formulate suitable models</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4"/>
                  </a:ext>
                </a:extLst>
              </a:tr>
              <a:tr h="223375">
                <a:tc>
                  <a:txBody>
                    <a:bodyPr/>
                    <a:lstStyle/>
                    <a:p>
                      <a:pPr marL="0" marR="0" lvl="0" indent="0" algn="l" rtl="0">
                        <a:spcBef>
                          <a:spcPts val="0"/>
                        </a:spcBef>
                        <a:spcAft>
                          <a:spcPts val="0"/>
                        </a:spcAft>
                        <a:buNone/>
                      </a:pPr>
                      <a:r>
                        <a:rPr lang="en" sz="1200" u="none" strike="noStrike" cap="none">
                          <a:latin typeface="Times New Roman"/>
                          <a:ea typeface="Times New Roman"/>
                          <a:cs typeface="Times New Roman"/>
                          <a:sym typeface="Times New Roman"/>
                        </a:rPr>
                        <a:t>Familiarity of issues</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P4: Involve infrequently encountered issues</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5"/>
                  </a:ext>
                </a:extLst>
              </a:tr>
              <a:tr h="446750">
                <a:tc>
                  <a:txBody>
                    <a:bodyPr/>
                    <a:lstStyle/>
                    <a:p>
                      <a:pPr marL="0" marR="0" lvl="0" indent="0" algn="l" rtl="0">
                        <a:spcBef>
                          <a:spcPts val="0"/>
                        </a:spcBef>
                        <a:spcAft>
                          <a:spcPts val="0"/>
                        </a:spcAft>
                        <a:buNone/>
                      </a:pPr>
                      <a:r>
                        <a:rPr lang="en" sz="1200" u="none" strike="noStrike" cap="none">
                          <a:latin typeface="Times New Roman"/>
                          <a:ea typeface="Times New Roman"/>
                          <a:cs typeface="Times New Roman"/>
                          <a:sym typeface="Times New Roman"/>
                        </a:rPr>
                        <a:t>Extent of applicable codes</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P5: Are outside problems encompassed by standards and codes of practice for professional engineering</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200" u="none" strike="noStrike" cap="none">
                          <a:latin typeface="Times New Roman"/>
                          <a:ea typeface="Times New Roman"/>
                          <a:cs typeface="Times New Roman"/>
                          <a:sym typeface="Times New Roman"/>
                        </a:rPr>
                        <a:t>√</a:t>
                      </a:r>
                      <a:endParaRPr sz="12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6"/>
                  </a:ext>
                </a:extLst>
              </a:tr>
              <a:tr h="668150">
                <a:tc>
                  <a:txBody>
                    <a:bodyPr/>
                    <a:lstStyle/>
                    <a:p>
                      <a:pPr marL="0" marR="0" lvl="0" indent="0" algn="l" rtl="0">
                        <a:spcBef>
                          <a:spcPts val="0"/>
                        </a:spcBef>
                        <a:spcAft>
                          <a:spcPts val="0"/>
                        </a:spcAft>
                        <a:buNone/>
                      </a:pPr>
                      <a:r>
                        <a:rPr lang="en" sz="1200" u="none" strike="noStrike" cap="none">
                          <a:latin typeface="Times New Roman"/>
                          <a:ea typeface="Times New Roman"/>
                          <a:cs typeface="Times New Roman"/>
                          <a:sym typeface="Times New Roman"/>
                        </a:rPr>
                        <a:t>Extent of stakeholder involvement and conflicting requirements</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P6: Involve diverse groups of stakeholders with widely varying needs</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endParaRPr sz="12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7"/>
                  </a:ext>
                </a:extLst>
              </a:tr>
              <a:tr h="478900">
                <a:tc>
                  <a:txBody>
                    <a:bodyPr/>
                    <a:lstStyle/>
                    <a:p>
                      <a:pPr marL="0" marR="0" lvl="0" indent="0" algn="l" rtl="0">
                        <a:spcBef>
                          <a:spcPts val="0"/>
                        </a:spcBef>
                        <a:spcAft>
                          <a:spcPts val="0"/>
                        </a:spcAft>
                        <a:buNone/>
                      </a:pPr>
                      <a:r>
                        <a:rPr lang="en" sz="1200" u="none" strike="noStrike" cap="none">
                          <a:latin typeface="Times New Roman"/>
                          <a:ea typeface="Times New Roman"/>
                          <a:cs typeface="Times New Roman"/>
                          <a:sym typeface="Times New Roman"/>
                        </a:rPr>
                        <a:t>Interdependence</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200" u="none" strike="noStrike" cap="none">
                          <a:latin typeface="Times New Roman"/>
                          <a:ea typeface="Times New Roman"/>
                          <a:cs typeface="Times New Roman"/>
                          <a:sym typeface="Times New Roman"/>
                        </a:rPr>
                        <a:t>P7: Are high level problems including many component parts or sub-problems</a:t>
                      </a:r>
                      <a:endParaRPr sz="12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endParaRPr sz="12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8"/>
                  </a:ext>
                </a:extLst>
              </a:tr>
            </a:tbl>
          </a:graphicData>
        </a:graphic>
      </p:graphicFrame>
      <p:sp>
        <p:nvSpPr>
          <p:cNvPr id="883" name="Google Shape;883;p79"/>
          <p:cNvSpPr txBox="1"/>
          <p:nvPr/>
        </p:nvSpPr>
        <p:spPr>
          <a:xfrm>
            <a:off x="415382" y="25091"/>
            <a:ext cx="8313300" cy="500100"/>
          </a:xfrm>
          <a:prstGeom prst="rect">
            <a:avLst/>
          </a:prstGeom>
          <a:noFill/>
          <a:ln w="7150" cap="flat" cmpd="sng">
            <a:solidFill>
              <a:srgbClr val="1F3864"/>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a:solidFill>
                  <a:schemeClr val="dk1"/>
                </a:solidFill>
                <a:latin typeface="Times New Roman"/>
                <a:ea typeface="Times New Roman"/>
                <a:cs typeface="Times New Roman"/>
                <a:sym typeface="Times New Roman"/>
              </a:rPr>
              <a:t>The following table shows the attributes of ranges of Complex Engineering Problem Solving (P1 – P7) addressed in EEE 4700/4800. </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graphicFrame>
        <p:nvGraphicFramePr>
          <p:cNvPr id="888" name="Google Shape;888;p80"/>
          <p:cNvGraphicFramePr/>
          <p:nvPr/>
        </p:nvGraphicFramePr>
        <p:xfrm>
          <a:off x="0" y="710454"/>
          <a:ext cx="3000000" cy="3000000"/>
        </p:xfrm>
        <a:graphic>
          <a:graphicData uri="http://schemas.openxmlformats.org/drawingml/2006/table">
            <a:tbl>
              <a:tblPr firstRow="1" firstCol="1" bandRow="1">
                <a:noFill/>
                <a:tableStyleId>{EDD8A555-CDD4-4B66-9EB3-802C7214889D}</a:tableStyleId>
              </a:tblPr>
              <a:tblGrid>
                <a:gridCol w="1735950">
                  <a:extLst>
                    <a:ext uri="{9D8B030D-6E8A-4147-A177-3AD203B41FA5}">
                      <a16:colId xmlns:a16="http://schemas.microsoft.com/office/drawing/2014/main" val="20000"/>
                    </a:ext>
                  </a:extLst>
                </a:gridCol>
                <a:gridCol w="6616325">
                  <a:extLst>
                    <a:ext uri="{9D8B030D-6E8A-4147-A177-3AD203B41FA5}">
                      <a16:colId xmlns:a16="http://schemas.microsoft.com/office/drawing/2014/main" val="20001"/>
                    </a:ext>
                  </a:extLst>
                </a:gridCol>
                <a:gridCol w="791750">
                  <a:extLst>
                    <a:ext uri="{9D8B030D-6E8A-4147-A177-3AD203B41FA5}">
                      <a16:colId xmlns:a16="http://schemas.microsoft.com/office/drawing/2014/main" val="20002"/>
                    </a:ext>
                  </a:extLst>
                </a:gridCol>
              </a:tblGrid>
              <a:tr h="277075">
                <a:tc>
                  <a:txBody>
                    <a:bodyPr/>
                    <a:lstStyle/>
                    <a:p>
                      <a:pPr marL="0" marR="0" lvl="0" indent="0" algn="l" rtl="0">
                        <a:spcBef>
                          <a:spcPts val="0"/>
                        </a:spcBef>
                        <a:spcAft>
                          <a:spcPts val="0"/>
                        </a:spcAft>
                        <a:buNone/>
                      </a:pPr>
                      <a:r>
                        <a:rPr lang="en" sz="1400" u="none" strike="noStrike" cap="none">
                          <a:latin typeface="Times New Roman"/>
                          <a:ea typeface="Times New Roman"/>
                          <a:cs typeface="Times New Roman"/>
                          <a:sym typeface="Times New Roman"/>
                        </a:rPr>
                        <a:t>A</a:t>
                      </a:r>
                      <a:endParaRPr sz="14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400" u="none" strike="noStrike" cap="none">
                          <a:latin typeface="Times New Roman"/>
                          <a:ea typeface="Times New Roman"/>
                          <a:cs typeface="Times New Roman"/>
                          <a:sym typeface="Times New Roman"/>
                        </a:rPr>
                        <a:t>Range of Complex Engineering Activities</a:t>
                      </a:r>
                      <a:endParaRPr sz="1400" u="none" strike="noStrike" cap="none">
                        <a:latin typeface="Times New Roman"/>
                        <a:ea typeface="Times New Roman"/>
                        <a:cs typeface="Times New Roman"/>
                        <a:sym typeface="Times New Roman"/>
                      </a:endParaRPr>
                    </a:p>
                  </a:txBody>
                  <a:tcPr marL="51425" marR="51425" marT="0" marB="0"/>
                </a:tc>
                <a:tc rowSpan="2">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Put Tick</a:t>
                      </a:r>
                      <a:endParaRPr sz="1100"/>
                    </a:p>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 √ )</a:t>
                      </a:r>
                      <a:endParaRPr sz="14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0"/>
                  </a:ext>
                </a:extLst>
              </a:tr>
              <a:tr h="554150">
                <a:tc>
                  <a:txBody>
                    <a:bodyPr/>
                    <a:lstStyle/>
                    <a:p>
                      <a:pPr marL="0" marR="0" lvl="0" indent="0" algn="l" rtl="0">
                        <a:spcBef>
                          <a:spcPts val="0"/>
                        </a:spcBef>
                        <a:spcAft>
                          <a:spcPts val="0"/>
                        </a:spcAft>
                        <a:buNone/>
                      </a:pPr>
                      <a:r>
                        <a:rPr lang="en" sz="1400" u="none" strike="noStrike" cap="none">
                          <a:latin typeface="Times New Roman"/>
                          <a:ea typeface="Times New Roman"/>
                          <a:cs typeface="Times New Roman"/>
                          <a:sym typeface="Times New Roman"/>
                        </a:rPr>
                        <a:t>Attribute</a:t>
                      </a:r>
                      <a:endParaRPr sz="14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400" u="none" strike="noStrike" cap="none">
                          <a:latin typeface="Times New Roman"/>
                          <a:ea typeface="Times New Roman"/>
                          <a:cs typeface="Times New Roman"/>
                          <a:sym typeface="Times New Roman"/>
                        </a:rPr>
                        <a:t>Complex activities means (engineering) activities or projects that have some or all of the following characteristics:</a:t>
                      </a:r>
                      <a:endParaRPr sz="1400" u="none" strike="noStrike" cap="none">
                        <a:latin typeface="Times New Roman"/>
                        <a:ea typeface="Times New Roman"/>
                        <a:cs typeface="Times New Roman"/>
                        <a:sym typeface="Times New Roman"/>
                      </a:endParaRPr>
                    </a:p>
                  </a:txBody>
                  <a:tcPr marL="51425" marR="51425" marT="0" marB="0"/>
                </a:tc>
                <a:tc vMerge="1">
                  <a:txBody>
                    <a:bodyPr/>
                    <a:lstStyle/>
                    <a:p>
                      <a:endParaRPr lang="en-US"/>
                    </a:p>
                  </a:txBody>
                  <a:tcPr/>
                </a:tc>
                <a:extLst>
                  <a:ext uri="{0D108BD9-81ED-4DB2-BD59-A6C34878D82A}">
                    <a16:rowId xmlns:a16="http://schemas.microsoft.com/office/drawing/2014/main" val="10001"/>
                  </a:ext>
                </a:extLst>
              </a:tr>
              <a:tr h="831200">
                <a:tc>
                  <a:txBody>
                    <a:bodyPr/>
                    <a:lstStyle/>
                    <a:p>
                      <a:pPr marL="0" marR="0" lvl="0" indent="0" algn="l" rtl="0">
                        <a:spcBef>
                          <a:spcPts val="0"/>
                        </a:spcBef>
                        <a:spcAft>
                          <a:spcPts val="0"/>
                        </a:spcAft>
                        <a:buNone/>
                      </a:pPr>
                      <a:r>
                        <a:rPr lang="en" sz="1400" u="none" strike="noStrike" cap="none">
                          <a:latin typeface="Times New Roman"/>
                          <a:ea typeface="Times New Roman"/>
                          <a:cs typeface="Times New Roman"/>
                          <a:sym typeface="Times New Roman"/>
                        </a:rPr>
                        <a:t>Range of resources</a:t>
                      </a:r>
                      <a:endParaRPr sz="14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400" u="none" strike="noStrike" cap="none">
                          <a:latin typeface="Times New Roman"/>
                          <a:ea typeface="Times New Roman"/>
                          <a:cs typeface="Times New Roman"/>
                          <a:sym typeface="Times New Roman"/>
                        </a:rPr>
                        <a:t>A1: Involve the use of diverse resources (and for this purpose resources include people, money, equipment, materials, information and technologies)</a:t>
                      </a:r>
                      <a:endParaRPr sz="14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a:t>
                      </a:r>
                      <a:endParaRPr sz="14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2"/>
                  </a:ext>
                </a:extLst>
              </a:tr>
              <a:tr h="831200">
                <a:tc>
                  <a:txBody>
                    <a:bodyPr/>
                    <a:lstStyle/>
                    <a:p>
                      <a:pPr marL="0" marR="0" lvl="0" indent="0" algn="l" rtl="0">
                        <a:spcBef>
                          <a:spcPts val="0"/>
                        </a:spcBef>
                        <a:spcAft>
                          <a:spcPts val="0"/>
                        </a:spcAft>
                        <a:buNone/>
                      </a:pPr>
                      <a:r>
                        <a:rPr lang="en" sz="1400" u="none" strike="noStrike" cap="none">
                          <a:latin typeface="Times New Roman"/>
                          <a:ea typeface="Times New Roman"/>
                          <a:cs typeface="Times New Roman"/>
                          <a:sym typeface="Times New Roman"/>
                        </a:rPr>
                        <a:t>Level of interaction</a:t>
                      </a:r>
                      <a:endParaRPr sz="14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400" u="none" strike="noStrike" cap="none">
                          <a:latin typeface="Times New Roman"/>
                          <a:ea typeface="Times New Roman"/>
                          <a:cs typeface="Times New Roman"/>
                          <a:sym typeface="Times New Roman"/>
                        </a:rPr>
                        <a:t>A2: Require resolution of significant problems arising from interactions between wide-ranging or conflicting technical, engineering or other issues</a:t>
                      </a:r>
                      <a:endParaRPr sz="14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a:t>
                      </a:r>
                      <a:endParaRPr sz="14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3"/>
                  </a:ext>
                </a:extLst>
              </a:tr>
              <a:tr h="554150">
                <a:tc>
                  <a:txBody>
                    <a:bodyPr/>
                    <a:lstStyle/>
                    <a:p>
                      <a:pPr marL="0" marR="0" lvl="0" indent="0" algn="l" rtl="0">
                        <a:spcBef>
                          <a:spcPts val="0"/>
                        </a:spcBef>
                        <a:spcAft>
                          <a:spcPts val="0"/>
                        </a:spcAft>
                        <a:buNone/>
                      </a:pPr>
                      <a:r>
                        <a:rPr lang="en" sz="1400" u="none" strike="noStrike" cap="none">
                          <a:latin typeface="Times New Roman"/>
                          <a:ea typeface="Times New Roman"/>
                          <a:cs typeface="Times New Roman"/>
                          <a:sym typeface="Times New Roman"/>
                        </a:rPr>
                        <a:t>Innovation</a:t>
                      </a:r>
                      <a:endParaRPr sz="14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400" u="none" strike="noStrike" cap="none">
                          <a:latin typeface="Times New Roman"/>
                          <a:ea typeface="Times New Roman"/>
                          <a:cs typeface="Times New Roman"/>
                          <a:sym typeface="Times New Roman"/>
                        </a:rPr>
                        <a:t>A3: Involve creative use of engineering principles and research-based knowledge in novel ways</a:t>
                      </a:r>
                      <a:endParaRPr sz="14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a:t>
                      </a:r>
                      <a:endParaRPr sz="14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4"/>
                  </a:ext>
                </a:extLst>
              </a:tr>
              <a:tr h="831200">
                <a:tc>
                  <a:txBody>
                    <a:bodyPr/>
                    <a:lstStyle/>
                    <a:p>
                      <a:pPr marL="0" marR="0" lvl="0" indent="0" algn="l" rtl="0">
                        <a:spcBef>
                          <a:spcPts val="0"/>
                        </a:spcBef>
                        <a:spcAft>
                          <a:spcPts val="0"/>
                        </a:spcAft>
                        <a:buNone/>
                      </a:pPr>
                      <a:r>
                        <a:rPr lang="en" sz="1400" u="none" strike="noStrike" cap="none">
                          <a:latin typeface="Times New Roman"/>
                          <a:ea typeface="Times New Roman"/>
                          <a:cs typeface="Times New Roman"/>
                          <a:sym typeface="Times New Roman"/>
                        </a:rPr>
                        <a:t>Consequences for society and the environment</a:t>
                      </a:r>
                      <a:endParaRPr sz="14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400" u="none" strike="noStrike" cap="none">
                          <a:latin typeface="Times New Roman"/>
                          <a:ea typeface="Times New Roman"/>
                          <a:cs typeface="Times New Roman"/>
                          <a:sym typeface="Times New Roman"/>
                        </a:rPr>
                        <a:t>A4: Have significant consequences in a range of contexts, characterized by difficulty of prediction and mitigation</a:t>
                      </a:r>
                      <a:endParaRPr sz="14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a:t>
                      </a:r>
                      <a:endParaRPr sz="14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5"/>
                  </a:ext>
                </a:extLst>
              </a:tr>
              <a:tr h="554150">
                <a:tc>
                  <a:txBody>
                    <a:bodyPr/>
                    <a:lstStyle/>
                    <a:p>
                      <a:pPr marL="0" marR="0" lvl="0" indent="0" algn="l" rtl="0">
                        <a:spcBef>
                          <a:spcPts val="0"/>
                        </a:spcBef>
                        <a:spcAft>
                          <a:spcPts val="0"/>
                        </a:spcAft>
                        <a:buNone/>
                      </a:pPr>
                      <a:r>
                        <a:rPr lang="en" sz="1400" u="none" strike="noStrike" cap="none">
                          <a:latin typeface="Times New Roman"/>
                          <a:ea typeface="Times New Roman"/>
                          <a:cs typeface="Times New Roman"/>
                          <a:sym typeface="Times New Roman"/>
                        </a:rPr>
                        <a:t>Familiarity</a:t>
                      </a:r>
                      <a:endParaRPr sz="14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just" rtl="0">
                        <a:spcBef>
                          <a:spcPts val="0"/>
                        </a:spcBef>
                        <a:spcAft>
                          <a:spcPts val="0"/>
                        </a:spcAft>
                        <a:buNone/>
                      </a:pPr>
                      <a:r>
                        <a:rPr lang="en" sz="1400" u="none" strike="noStrike" cap="none">
                          <a:latin typeface="Times New Roman"/>
                          <a:ea typeface="Times New Roman"/>
                          <a:cs typeface="Times New Roman"/>
                          <a:sym typeface="Times New Roman"/>
                        </a:rPr>
                        <a:t>A5: Can extend beyond previous experiences by applying principles-based approaches</a:t>
                      </a:r>
                      <a:endParaRPr sz="1400" u="none" strike="noStrike" cap="none">
                        <a:latin typeface="Times New Roman"/>
                        <a:ea typeface="Times New Roman"/>
                        <a:cs typeface="Times New Roman"/>
                        <a:sym typeface="Times New Roman"/>
                      </a:endParaRPr>
                    </a:p>
                  </a:txBody>
                  <a:tcPr marL="51425" marR="51425" marT="0" marB="0"/>
                </a:tc>
                <a:tc>
                  <a:txBody>
                    <a:bodyPr/>
                    <a:lstStyle/>
                    <a:p>
                      <a:pPr marL="0" marR="0" lvl="0" indent="0" algn="ctr" rtl="0">
                        <a:spcBef>
                          <a:spcPts val="0"/>
                        </a:spcBef>
                        <a:spcAft>
                          <a:spcPts val="0"/>
                        </a:spcAft>
                        <a:buNone/>
                      </a:pPr>
                      <a:r>
                        <a:rPr lang="en" sz="1400" u="none" strike="noStrike" cap="none">
                          <a:latin typeface="Times New Roman"/>
                          <a:ea typeface="Times New Roman"/>
                          <a:cs typeface="Times New Roman"/>
                          <a:sym typeface="Times New Roman"/>
                        </a:rPr>
                        <a:t>√</a:t>
                      </a:r>
                      <a:endParaRPr sz="1400" u="none" strike="noStrike" cap="none">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6"/>
                  </a:ext>
                </a:extLst>
              </a:tr>
            </a:tbl>
          </a:graphicData>
        </a:graphic>
      </p:graphicFrame>
      <p:sp>
        <p:nvSpPr>
          <p:cNvPr id="889" name="Google Shape;889;p80"/>
          <p:cNvSpPr txBox="1"/>
          <p:nvPr/>
        </p:nvSpPr>
        <p:spPr>
          <a:xfrm>
            <a:off x="334537" y="66802"/>
            <a:ext cx="8472300" cy="500100"/>
          </a:xfrm>
          <a:prstGeom prst="rect">
            <a:avLst/>
          </a:prstGeom>
          <a:noFill/>
          <a:ln w="7150" cap="flat" cmpd="sng">
            <a:solidFill>
              <a:srgbClr val="1F3864"/>
            </a:solidFill>
            <a:prstDash val="solid"/>
            <a:round/>
            <a:headEnd type="none" w="sm" len="sm"/>
            <a:tailEnd type="none" w="sm" len="sm"/>
          </a:ln>
        </p:spPr>
        <p:txBody>
          <a:bodyPr spcFirstLastPara="1" wrap="square" lIns="68575" tIns="34275" rIns="68575" bIns="34275" anchor="t" anchorCtr="0">
            <a:spAutoFit/>
          </a:bodyPr>
          <a:lstStyle/>
          <a:p>
            <a:pPr marL="0" marR="0" lvl="0" indent="0" algn="ctr" rtl="0">
              <a:spcBef>
                <a:spcPts val="0"/>
              </a:spcBef>
              <a:spcAft>
                <a:spcPts val="0"/>
              </a:spcAft>
              <a:buNone/>
            </a:pPr>
            <a:r>
              <a:rPr lang="en" sz="1400" b="0" i="0" u="none" strike="noStrike" cap="none">
                <a:solidFill>
                  <a:schemeClr val="dk1"/>
                </a:solidFill>
                <a:latin typeface="Times New Roman"/>
                <a:ea typeface="Times New Roman"/>
                <a:cs typeface="Times New Roman"/>
                <a:sym typeface="Times New Roman"/>
              </a:rPr>
              <a:t>The following table shows the attributes of ranges of Complex Engineering Activities (A1 – A5) addressed in EEE 4700/4800 (Project and Thesis). </a:t>
            </a:r>
            <a:endParaRPr sz="8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3"/>
        <p:cNvGrpSpPr/>
        <p:nvPr/>
      </p:nvGrpSpPr>
      <p:grpSpPr>
        <a:xfrm>
          <a:off x="0" y="0"/>
          <a:ext cx="0" cy="0"/>
          <a:chOff x="0" y="0"/>
          <a:chExt cx="0" cy="0"/>
        </a:xfrm>
      </p:grpSpPr>
      <p:sp>
        <p:nvSpPr>
          <p:cNvPr id="894" name="Google Shape;894;p81"/>
          <p:cNvSpPr txBox="1"/>
          <p:nvPr/>
        </p:nvSpPr>
        <p:spPr>
          <a:xfrm>
            <a:off x="2401350" y="1879050"/>
            <a:ext cx="4341300" cy="1385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900" b="1">
                <a:solidFill>
                  <a:srgbClr val="001B66"/>
                </a:solidFill>
                <a:latin typeface="Calibri"/>
                <a:ea typeface="Calibri"/>
                <a:cs typeface="Calibri"/>
                <a:sym typeface="Calibri"/>
              </a:rPr>
              <a:t>THANKS FOR YOUR PATIENCE!</a:t>
            </a:r>
            <a:endParaRPr sz="2600">
              <a:solidFill>
                <a:schemeClr val="dk1"/>
              </a:solidFill>
            </a:endParaRPr>
          </a:p>
        </p:txBody>
      </p:sp>
      <p:sp>
        <p:nvSpPr>
          <p:cNvPr id="895" name="Google Shape;895;p81"/>
          <p:cNvSpPr txBox="1">
            <a:spLocks noGrp="1"/>
          </p:cNvSpPr>
          <p:nvPr>
            <p:ph type="sldNum" idx="12"/>
          </p:nvPr>
        </p:nvSpPr>
        <p:spPr>
          <a:xfrm>
            <a:off x="8488183" y="4575367"/>
            <a:ext cx="548700" cy="3936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44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9"/>
        <p:cNvGrpSpPr/>
        <p:nvPr/>
      </p:nvGrpSpPr>
      <p:grpSpPr>
        <a:xfrm>
          <a:off x="0" y="0"/>
          <a:ext cx="0" cy="0"/>
          <a:chOff x="0" y="0"/>
          <a:chExt cx="0" cy="0"/>
        </a:xfrm>
      </p:grpSpPr>
      <p:sp>
        <p:nvSpPr>
          <p:cNvPr id="370" name="Google Shape;370;p42"/>
          <p:cNvSpPr txBox="1"/>
          <p:nvPr/>
        </p:nvSpPr>
        <p:spPr>
          <a:xfrm>
            <a:off x="141575" y="36960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PROPOSED SOLUTION</a:t>
            </a:r>
            <a:endParaRPr sz="1100">
              <a:solidFill>
                <a:schemeClr val="dk1"/>
              </a:solidFill>
            </a:endParaRPr>
          </a:p>
        </p:txBody>
      </p:sp>
      <p:sp>
        <p:nvSpPr>
          <p:cNvPr id="371" name="Google Shape;371;p42"/>
          <p:cNvSpPr/>
          <p:nvPr/>
        </p:nvSpPr>
        <p:spPr>
          <a:xfrm>
            <a:off x="3682862" y="2187977"/>
            <a:ext cx="1778624" cy="1113428"/>
          </a:xfrm>
          <a:custGeom>
            <a:avLst/>
            <a:gdLst/>
            <a:ahLst/>
            <a:cxnLst/>
            <a:rect l="l" t="t" r="r" b="b"/>
            <a:pathLst>
              <a:path w="2903876" h="1817841" extrusionOk="0">
                <a:moveTo>
                  <a:pt x="2462689" y="5715"/>
                </a:moveTo>
                <a:cubicBezTo>
                  <a:pt x="2703796" y="5715"/>
                  <a:pt x="2863339" y="139731"/>
                  <a:pt x="2891632" y="260985"/>
                </a:cubicBezTo>
                <a:cubicBezTo>
                  <a:pt x="2916448" y="367337"/>
                  <a:pt x="2896198" y="343876"/>
                  <a:pt x="2894193" y="391008"/>
                </a:cubicBezTo>
                <a:lnTo>
                  <a:pt x="2876833" y="436833"/>
                </a:lnTo>
                <a:lnTo>
                  <a:pt x="2875842" y="439413"/>
                </a:lnTo>
                <a:lnTo>
                  <a:pt x="2874652" y="441992"/>
                </a:lnTo>
                <a:lnTo>
                  <a:pt x="2873065" y="444968"/>
                </a:lnTo>
                <a:lnTo>
                  <a:pt x="2871280" y="448738"/>
                </a:lnTo>
                <a:lnTo>
                  <a:pt x="2866322" y="456476"/>
                </a:lnTo>
                <a:lnTo>
                  <a:pt x="2860174" y="465802"/>
                </a:lnTo>
                <a:lnTo>
                  <a:pt x="2852439" y="475921"/>
                </a:lnTo>
                <a:lnTo>
                  <a:pt x="2843514" y="487627"/>
                </a:lnTo>
                <a:lnTo>
                  <a:pt x="2833598" y="500128"/>
                </a:lnTo>
                <a:lnTo>
                  <a:pt x="2822095" y="514017"/>
                </a:lnTo>
                <a:lnTo>
                  <a:pt x="2809799" y="528898"/>
                </a:lnTo>
                <a:lnTo>
                  <a:pt x="2796114" y="544969"/>
                </a:lnTo>
                <a:lnTo>
                  <a:pt x="2781636" y="561636"/>
                </a:lnTo>
                <a:lnTo>
                  <a:pt x="2765770" y="579493"/>
                </a:lnTo>
                <a:lnTo>
                  <a:pt x="2749309" y="598343"/>
                </a:lnTo>
                <a:lnTo>
                  <a:pt x="2731657" y="617986"/>
                </a:lnTo>
                <a:lnTo>
                  <a:pt x="2693777" y="659454"/>
                </a:lnTo>
                <a:lnTo>
                  <a:pt x="2652723" y="703701"/>
                </a:lnTo>
                <a:lnTo>
                  <a:pt x="2608893" y="750725"/>
                </a:lnTo>
                <a:lnTo>
                  <a:pt x="2562285" y="799932"/>
                </a:lnTo>
                <a:lnTo>
                  <a:pt x="2513893" y="850925"/>
                </a:lnTo>
                <a:lnTo>
                  <a:pt x="2463518" y="903703"/>
                </a:lnTo>
                <a:lnTo>
                  <a:pt x="2411556" y="957672"/>
                </a:lnTo>
                <a:lnTo>
                  <a:pt x="2358603" y="1012434"/>
                </a:lnTo>
                <a:lnTo>
                  <a:pt x="2304459" y="1067792"/>
                </a:lnTo>
                <a:lnTo>
                  <a:pt x="2250316" y="1123348"/>
                </a:lnTo>
                <a:lnTo>
                  <a:pt x="2195974" y="1178904"/>
                </a:lnTo>
                <a:lnTo>
                  <a:pt x="2088282" y="1288429"/>
                </a:lnTo>
                <a:lnTo>
                  <a:pt x="1984557" y="1393192"/>
                </a:lnTo>
                <a:lnTo>
                  <a:pt x="1887574" y="1491010"/>
                </a:lnTo>
                <a:lnTo>
                  <a:pt x="1799913" y="1579106"/>
                </a:lnTo>
                <a:lnTo>
                  <a:pt x="1724152" y="1654702"/>
                </a:lnTo>
                <a:lnTo>
                  <a:pt x="1621022" y="1757679"/>
                </a:lnTo>
                <a:lnTo>
                  <a:pt x="1574468" y="1800899"/>
                </a:lnTo>
                <a:cubicBezTo>
                  <a:pt x="1163310" y="1796864"/>
                  <a:pt x="603406" y="1848596"/>
                  <a:pt x="340995" y="1788794"/>
                </a:cubicBezTo>
                <a:cubicBezTo>
                  <a:pt x="78584" y="1728992"/>
                  <a:pt x="0" y="1635671"/>
                  <a:pt x="0" y="1442084"/>
                </a:cubicBezTo>
                <a:cubicBezTo>
                  <a:pt x="0" y="1369489"/>
                  <a:pt x="12543" y="1298238"/>
                  <a:pt x="50339" y="1242295"/>
                </a:cubicBezTo>
                <a:lnTo>
                  <a:pt x="75057" y="1207872"/>
                </a:lnTo>
                <a:lnTo>
                  <a:pt x="1233886" y="47742"/>
                </a:lnTo>
                <a:lnTo>
                  <a:pt x="1288732" y="0"/>
                </a:lnTo>
                <a:lnTo>
                  <a:pt x="2462689" y="5715"/>
                </a:lnTo>
                <a:close/>
              </a:path>
            </a:pathLst>
          </a:custGeom>
          <a:solidFill>
            <a:srgbClr val="595959"/>
          </a:solidFill>
          <a:ln>
            <a:noFill/>
          </a:ln>
        </p:spPr>
        <p:txBody>
          <a:bodyPr spcFirstLastPara="1" wrap="square" lIns="56050" tIns="28000" rIns="56050" bIns="28000" anchor="t" anchorCtr="0">
            <a:noAutofit/>
          </a:bodyPr>
          <a:lstStyle/>
          <a:p>
            <a:pPr marL="0" marR="0" lvl="0" indent="0" algn="l" rtl="0">
              <a:spcBef>
                <a:spcPts val="0"/>
              </a:spcBef>
              <a:spcAft>
                <a:spcPts val="0"/>
              </a:spcAft>
              <a:buNone/>
            </a:pPr>
            <a:endParaRPr sz="1103">
              <a:solidFill>
                <a:srgbClr val="000000"/>
              </a:solidFill>
              <a:latin typeface="Calibri"/>
              <a:ea typeface="Calibri"/>
              <a:cs typeface="Calibri"/>
              <a:sym typeface="Calibri"/>
            </a:endParaRPr>
          </a:p>
        </p:txBody>
      </p:sp>
      <p:sp>
        <p:nvSpPr>
          <p:cNvPr id="372" name="Google Shape;372;p42"/>
          <p:cNvSpPr/>
          <p:nvPr/>
        </p:nvSpPr>
        <p:spPr>
          <a:xfrm>
            <a:off x="3675856" y="2927635"/>
            <a:ext cx="2237851" cy="1232755"/>
          </a:xfrm>
          <a:custGeom>
            <a:avLst/>
            <a:gdLst/>
            <a:ahLst/>
            <a:cxnLst/>
            <a:rect l="l" t="t" r="r" b="b"/>
            <a:pathLst>
              <a:path w="18403" h="10133" extrusionOk="0">
                <a:moveTo>
                  <a:pt x="18298" y="5534"/>
                </a:moveTo>
                <a:lnTo>
                  <a:pt x="14327" y="1559"/>
                </a:lnTo>
                <a:lnTo>
                  <a:pt x="14327" y="1559"/>
                </a:lnTo>
                <a:lnTo>
                  <a:pt x="14306" y="1539"/>
                </a:lnTo>
                <a:lnTo>
                  <a:pt x="14283" y="1521"/>
                </a:lnTo>
                <a:lnTo>
                  <a:pt x="14259" y="1505"/>
                </a:lnTo>
                <a:lnTo>
                  <a:pt x="14236" y="1492"/>
                </a:lnTo>
                <a:lnTo>
                  <a:pt x="14211" y="1480"/>
                </a:lnTo>
                <a:lnTo>
                  <a:pt x="14187" y="1471"/>
                </a:lnTo>
                <a:lnTo>
                  <a:pt x="14162" y="1464"/>
                </a:lnTo>
                <a:lnTo>
                  <a:pt x="14136" y="1459"/>
                </a:lnTo>
                <a:lnTo>
                  <a:pt x="14110" y="1455"/>
                </a:lnTo>
                <a:lnTo>
                  <a:pt x="14085" y="1454"/>
                </a:lnTo>
                <a:lnTo>
                  <a:pt x="14060" y="1454"/>
                </a:lnTo>
                <a:lnTo>
                  <a:pt x="14034" y="1456"/>
                </a:lnTo>
                <a:lnTo>
                  <a:pt x="14010" y="1460"/>
                </a:lnTo>
                <a:lnTo>
                  <a:pt x="13985" y="1465"/>
                </a:lnTo>
                <a:lnTo>
                  <a:pt x="13960" y="1473"/>
                </a:lnTo>
                <a:lnTo>
                  <a:pt x="13937" y="1482"/>
                </a:lnTo>
                <a:lnTo>
                  <a:pt x="13913" y="1492"/>
                </a:lnTo>
                <a:lnTo>
                  <a:pt x="13892" y="1504"/>
                </a:lnTo>
                <a:lnTo>
                  <a:pt x="13870" y="1517"/>
                </a:lnTo>
                <a:lnTo>
                  <a:pt x="13850" y="1532"/>
                </a:lnTo>
                <a:lnTo>
                  <a:pt x="13831" y="1549"/>
                </a:lnTo>
                <a:lnTo>
                  <a:pt x="13812" y="1566"/>
                </a:lnTo>
                <a:lnTo>
                  <a:pt x="13795" y="1586"/>
                </a:lnTo>
                <a:lnTo>
                  <a:pt x="13779" y="1606"/>
                </a:lnTo>
                <a:lnTo>
                  <a:pt x="13765" y="1628"/>
                </a:lnTo>
                <a:lnTo>
                  <a:pt x="13752" y="1651"/>
                </a:lnTo>
                <a:lnTo>
                  <a:pt x="13742" y="1676"/>
                </a:lnTo>
                <a:lnTo>
                  <a:pt x="13733" y="1700"/>
                </a:lnTo>
                <a:lnTo>
                  <a:pt x="13726" y="1727"/>
                </a:lnTo>
                <a:lnTo>
                  <a:pt x="13720" y="1754"/>
                </a:lnTo>
                <a:lnTo>
                  <a:pt x="13717" y="1783"/>
                </a:lnTo>
                <a:lnTo>
                  <a:pt x="13716" y="1812"/>
                </a:lnTo>
                <a:lnTo>
                  <a:pt x="13716" y="2781"/>
                </a:lnTo>
                <a:lnTo>
                  <a:pt x="13716" y="2781"/>
                </a:lnTo>
                <a:lnTo>
                  <a:pt x="11676" y="2778"/>
                </a:lnTo>
                <a:lnTo>
                  <a:pt x="10049" y="2775"/>
                </a:lnTo>
                <a:lnTo>
                  <a:pt x="8230" y="2771"/>
                </a:lnTo>
                <a:lnTo>
                  <a:pt x="8230" y="2771"/>
                </a:lnTo>
                <a:lnTo>
                  <a:pt x="7150" y="2768"/>
                </a:lnTo>
                <a:lnTo>
                  <a:pt x="6090" y="2763"/>
                </a:lnTo>
                <a:lnTo>
                  <a:pt x="5081" y="2759"/>
                </a:lnTo>
                <a:lnTo>
                  <a:pt x="4152" y="2754"/>
                </a:lnTo>
                <a:lnTo>
                  <a:pt x="3337" y="2748"/>
                </a:lnTo>
                <a:lnTo>
                  <a:pt x="2664" y="2742"/>
                </a:lnTo>
                <a:lnTo>
                  <a:pt x="2391" y="2738"/>
                </a:lnTo>
                <a:lnTo>
                  <a:pt x="2165" y="2734"/>
                </a:lnTo>
                <a:lnTo>
                  <a:pt x="1991" y="2730"/>
                </a:lnTo>
                <a:lnTo>
                  <a:pt x="1872" y="2726"/>
                </a:lnTo>
                <a:lnTo>
                  <a:pt x="1872" y="2726"/>
                </a:lnTo>
                <a:lnTo>
                  <a:pt x="1822" y="2723"/>
                </a:lnTo>
                <a:lnTo>
                  <a:pt x="1773" y="2719"/>
                </a:lnTo>
                <a:lnTo>
                  <a:pt x="1724" y="2714"/>
                </a:lnTo>
                <a:lnTo>
                  <a:pt x="1674" y="2708"/>
                </a:lnTo>
                <a:lnTo>
                  <a:pt x="1625" y="2700"/>
                </a:lnTo>
                <a:lnTo>
                  <a:pt x="1576" y="2692"/>
                </a:lnTo>
                <a:lnTo>
                  <a:pt x="1526" y="2682"/>
                </a:lnTo>
                <a:lnTo>
                  <a:pt x="1477" y="2672"/>
                </a:lnTo>
                <a:lnTo>
                  <a:pt x="1428" y="2660"/>
                </a:lnTo>
                <a:lnTo>
                  <a:pt x="1379" y="2648"/>
                </a:lnTo>
                <a:lnTo>
                  <a:pt x="1330" y="2634"/>
                </a:lnTo>
                <a:lnTo>
                  <a:pt x="1282" y="2619"/>
                </a:lnTo>
                <a:lnTo>
                  <a:pt x="1234" y="2603"/>
                </a:lnTo>
                <a:lnTo>
                  <a:pt x="1186" y="2585"/>
                </a:lnTo>
                <a:lnTo>
                  <a:pt x="1139" y="2567"/>
                </a:lnTo>
                <a:lnTo>
                  <a:pt x="1091" y="2548"/>
                </a:lnTo>
                <a:lnTo>
                  <a:pt x="1045" y="2527"/>
                </a:lnTo>
                <a:lnTo>
                  <a:pt x="999" y="2506"/>
                </a:lnTo>
                <a:lnTo>
                  <a:pt x="953" y="2483"/>
                </a:lnTo>
                <a:lnTo>
                  <a:pt x="909" y="2460"/>
                </a:lnTo>
                <a:lnTo>
                  <a:pt x="864" y="2435"/>
                </a:lnTo>
                <a:lnTo>
                  <a:pt x="821" y="2411"/>
                </a:lnTo>
                <a:lnTo>
                  <a:pt x="778" y="2384"/>
                </a:lnTo>
                <a:lnTo>
                  <a:pt x="736" y="2356"/>
                </a:lnTo>
                <a:lnTo>
                  <a:pt x="695" y="2328"/>
                </a:lnTo>
                <a:lnTo>
                  <a:pt x="654" y="2298"/>
                </a:lnTo>
                <a:lnTo>
                  <a:pt x="614" y="2267"/>
                </a:lnTo>
                <a:lnTo>
                  <a:pt x="576" y="2236"/>
                </a:lnTo>
                <a:lnTo>
                  <a:pt x="538" y="2202"/>
                </a:lnTo>
                <a:lnTo>
                  <a:pt x="502" y="2169"/>
                </a:lnTo>
                <a:lnTo>
                  <a:pt x="465" y="2135"/>
                </a:lnTo>
                <a:lnTo>
                  <a:pt x="431" y="2098"/>
                </a:lnTo>
                <a:lnTo>
                  <a:pt x="431" y="2098"/>
                </a:lnTo>
                <a:lnTo>
                  <a:pt x="402" y="2067"/>
                </a:lnTo>
                <a:lnTo>
                  <a:pt x="375" y="2034"/>
                </a:lnTo>
                <a:lnTo>
                  <a:pt x="351" y="2000"/>
                </a:lnTo>
                <a:lnTo>
                  <a:pt x="327" y="1964"/>
                </a:lnTo>
                <a:lnTo>
                  <a:pt x="305" y="1928"/>
                </a:lnTo>
                <a:lnTo>
                  <a:pt x="284" y="1891"/>
                </a:lnTo>
                <a:lnTo>
                  <a:pt x="266" y="1853"/>
                </a:lnTo>
                <a:lnTo>
                  <a:pt x="248" y="1814"/>
                </a:lnTo>
                <a:lnTo>
                  <a:pt x="232" y="1773"/>
                </a:lnTo>
                <a:lnTo>
                  <a:pt x="218" y="1734"/>
                </a:lnTo>
                <a:lnTo>
                  <a:pt x="204" y="1692"/>
                </a:lnTo>
                <a:lnTo>
                  <a:pt x="192" y="1650"/>
                </a:lnTo>
                <a:lnTo>
                  <a:pt x="181" y="1608"/>
                </a:lnTo>
                <a:lnTo>
                  <a:pt x="172" y="1565"/>
                </a:lnTo>
                <a:lnTo>
                  <a:pt x="163" y="1521"/>
                </a:lnTo>
                <a:lnTo>
                  <a:pt x="157" y="1478"/>
                </a:lnTo>
                <a:lnTo>
                  <a:pt x="150" y="1434"/>
                </a:lnTo>
                <a:lnTo>
                  <a:pt x="145" y="1390"/>
                </a:lnTo>
                <a:lnTo>
                  <a:pt x="142" y="1345"/>
                </a:lnTo>
                <a:lnTo>
                  <a:pt x="139" y="1301"/>
                </a:lnTo>
                <a:lnTo>
                  <a:pt x="136" y="1257"/>
                </a:lnTo>
                <a:lnTo>
                  <a:pt x="135" y="1213"/>
                </a:lnTo>
                <a:lnTo>
                  <a:pt x="135" y="1168"/>
                </a:lnTo>
                <a:lnTo>
                  <a:pt x="135" y="1124"/>
                </a:lnTo>
                <a:lnTo>
                  <a:pt x="137" y="1081"/>
                </a:lnTo>
                <a:lnTo>
                  <a:pt x="140" y="1037"/>
                </a:lnTo>
                <a:lnTo>
                  <a:pt x="143" y="995"/>
                </a:lnTo>
                <a:lnTo>
                  <a:pt x="146" y="952"/>
                </a:lnTo>
                <a:lnTo>
                  <a:pt x="150" y="910"/>
                </a:lnTo>
                <a:lnTo>
                  <a:pt x="155" y="868"/>
                </a:lnTo>
                <a:lnTo>
                  <a:pt x="166" y="786"/>
                </a:lnTo>
                <a:lnTo>
                  <a:pt x="166" y="786"/>
                </a:lnTo>
                <a:lnTo>
                  <a:pt x="169" y="772"/>
                </a:lnTo>
                <a:lnTo>
                  <a:pt x="174" y="731"/>
                </a:lnTo>
                <a:lnTo>
                  <a:pt x="179" y="700"/>
                </a:lnTo>
                <a:lnTo>
                  <a:pt x="187" y="663"/>
                </a:lnTo>
                <a:lnTo>
                  <a:pt x="196" y="620"/>
                </a:lnTo>
                <a:lnTo>
                  <a:pt x="209" y="571"/>
                </a:lnTo>
                <a:lnTo>
                  <a:pt x="224" y="517"/>
                </a:lnTo>
                <a:lnTo>
                  <a:pt x="242" y="457"/>
                </a:lnTo>
                <a:lnTo>
                  <a:pt x="265" y="393"/>
                </a:lnTo>
                <a:lnTo>
                  <a:pt x="290" y="323"/>
                </a:lnTo>
                <a:lnTo>
                  <a:pt x="320" y="249"/>
                </a:lnTo>
                <a:lnTo>
                  <a:pt x="353" y="170"/>
                </a:lnTo>
                <a:lnTo>
                  <a:pt x="372" y="129"/>
                </a:lnTo>
                <a:lnTo>
                  <a:pt x="391" y="87"/>
                </a:lnTo>
                <a:lnTo>
                  <a:pt x="413" y="44"/>
                </a:lnTo>
                <a:lnTo>
                  <a:pt x="435" y="0"/>
                </a:lnTo>
                <a:lnTo>
                  <a:pt x="435" y="0"/>
                </a:lnTo>
                <a:lnTo>
                  <a:pt x="435" y="0"/>
                </a:lnTo>
                <a:lnTo>
                  <a:pt x="435" y="0"/>
                </a:lnTo>
                <a:lnTo>
                  <a:pt x="434" y="0"/>
                </a:lnTo>
                <a:lnTo>
                  <a:pt x="434" y="0"/>
                </a:lnTo>
                <a:lnTo>
                  <a:pt x="400" y="36"/>
                </a:lnTo>
                <a:lnTo>
                  <a:pt x="369" y="69"/>
                </a:lnTo>
                <a:lnTo>
                  <a:pt x="342" y="101"/>
                </a:lnTo>
                <a:lnTo>
                  <a:pt x="316" y="131"/>
                </a:lnTo>
                <a:lnTo>
                  <a:pt x="316" y="131"/>
                </a:lnTo>
                <a:lnTo>
                  <a:pt x="291" y="165"/>
                </a:lnTo>
                <a:lnTo>
                  <a:pt x="267" y="199"/>
                </a:lnTo>
                <a:lnTo>
                  <a:pt x="244" y="234"/>
                </a:lnTo>
                <a:lnTo>
                  <a:pt x="219" y="272"/>
                </a:lnTo>
                <a:lnTo>
                  <a:pt x="219" y="272"/>
                </a:lnTo>
                <a:lnTo>
                  <a:pt x="207" y="292"/>
                </a:lnTo>
                <a:lnTo>
                  <a:pt x="196" y="311"/>
                </a:lnTo>
                <a:lnTo>
                  <a:pt x="175" y="353"/>
                </a:lnTo>
                <a:lnTo>
                  <a:pt x="155" y="395"/>
                </a:lnTo>
                <a:lnTo>
                  <a:pt x="137" y="438"/>
                </a:lnTo>
                <a:lnTo>
                  <a:pt x="120" y="482"/>
                </a:lnTo>
                <a:lnTo>
                  <a:pt x="105" y="526"/>
                </a:lnTo>
                <a:lnTo>
                  <a:pt x="92" y="571"/>
                </a:lnTo>
                <a:lnTo>
                  <a:pt x="80" y="615"/>
                </a:lnTo>
                <a:lnTo>
                  <a:pt x="80" y="615"/>
                </a:lnTo>
                <a:lnTo>
                  <a:pt x="67" y="661"/>
                </a:lnTo>
                <a:lnTo>
                  <a:pt x="56" y="707"/>
                </a:lnTo>
                <a:lnTo>
                  <a:pt x="46" y="754"/>
                </a:lnTo>
                <a:lnTo>
                  <a:pt x="37" y="800"/>
                </a:lnTo>
                <a:lnTo>
                  <a:pt x="29" y="848"/>
                </a:lnTo>
                <a:lnTo>
                  <a:pt x="22" y="895"/>
                </a:lnTo>
                <a:lnTo>
                  <a:pt x="16" y="943"/>
                </a:lnTo>
                <a:lnTo>
                  <a:pt x="11" y="990"/>
                </a:lnTo>
                <a:lnTo>
                  <a:pt x="7" y="1037"/>
                </a:lnTo>
                <a:lnTo>
                  <a:pt x="3" y="1086"/>
                </a:lnTo>
                <a:lnTo>
                  <a:pt x="1" y="1134"/>
                </a:lnTo>
                <a:lnTo>
                  <a:pt x="0" y="1181"/>
                </a:lnTo>
                <a:lnTo>
                  <a:pt x="0" y="1229"/>
                </a:lnTo>
                <a:lnTo>
                  <a:pt x="1" y="1277"/>
                </a:lnTo>
                <a:lnTo>
                  <a:pt x="2" y="1325"/>
                </a:lnTo>
                <a:lnTo>
                  <a:pt x="6" y="1372"/>
                </a:lnTo>
                <a:lnTo>
                  <a:pt x="6" y="1372"/>
                </a:lnTo>
                <a:lnTo>
                  <a:pt x="10" y="1433"/>
                </a:lnTo>
                <a:lnTo>
                  <a:pt x="16" y="1492"/>
                </a:lnTo>
                <a:lnTo>
                  <a:pt x="24" y="1550"/>
                </a:lnTo>
                <a:lnTo>
                  <a:pt x="33" y="1607"/>
                </a:lnTo>
                <a:lnTo>
                  <a:pt x="45" y="1663"/>
                </a:lnTo>
                <a:lnTo>
                  <a:pt x="58" y="1716"/>
                </a:lnTo>
                <a:lnTo>
                  <a:pt x="72" y="1770"/>
                </a:lnTo>
                <a:lnTo>
                  <a:pt x="88" y="1822"/>
                </a:lnTo>
                <a:lnTo>
                  <a:pt x="106" y="1873"/>
                </a:lnTo>
                <a:lnTo>
                  <a:pt x="127" y="1923"/>
                </a:lnTo>
                <a:lnTo>
                  <a:pt x="148" y="1974"/>
                </a:lnTo>
                <a:lnTo>
                  <a:pt x="172" y="2023"/>
                </a:lnTo>
                <a:lnTo>
                  <a:pt x="196" y="2073"/>
                </a:lnTo>
                <a:lnTo>
                  <a:pt x="224" y="2122"/>
                </a:lnTo>
                <a:lnTo>
                  <a:pt x="253" y="2170"/>
                </a:lnTo>
                <a:lnTo>
                  <a:pt x="284" y="2220"/>
                </a:lnTo>
                <a:lnTo>
                  <a:pt x="318" y="2269"/>
                </a:lnTo>
                <a:lnTo>
                  <a:pt x="352" y="2318"/>
                </a:lnTo>
                <a:lnTo>
                  <a:pt x="389" y="2368"/>
                </a:lnTo>
                <a:lnTo>
                  <a:pt x="428" y="2417"/>
                </a:lnTo>
                <a:lnTo>
                  <a:pt x="469" y="2468"/>
                </a:lnTo>
                <a:lnTo>
                  <a:pt x="512" y="2520"/>
                </a:lnTo>
                <a:lnTo>
                  <a:pt x="557" y="2571"/>
                </a:lnTo>
                <a:lnTo>
                  <a:pt x="604" y="2625"/>
                </a:lnTo>
                <a:lnTo>
                  <a:pt x="653" y="2679"/>
                </a:lnTo>
                <a:lnTo>
                  <a:pt x="704" y="2734"/>
                </a:lnTo>
                <a:lnTo>
                  <a:pt x="814" y="2849"/>
                </a:lnTo>
                <a:lnTo>
                  <a:pt x="932" y="2970"/>
                </a:lnTo>
                <a:lnTo>
                  <a:pt x="1059" y="3098"/>
                </a:lnTo>
                <a:lnTo>
                  <a:pt x="1059" y="3098"/>
                </a:lnTo>
                <a:lnTo>
                  <a:pt x="6211" y="8255"/>
                </a:lnTo>
                <a:lnTo>
                  <a:pt x="6211" y="8255"/>
                </a:lnTo>
                <a:lnTo>
                  <a:pt x="6223" y="8269"/>
                </a:lnTo>
                <a:lnTo>
                  <a:pt x="6238" y="8285"/>
                </a:lnTo>
                <a:lnTo>
                  <a:pt x="6260" y="8305"/>
                </a:lnTo>
                <a:lnTo>
                  <a:pt x="6287" y="8330"/>
                </a:lnTo>
                <a:lnTo>
                  <a:pt x="6322" y="8359"/>
                </a:lnTo>
                <a:lnTo>
                  <a:pt x="6361" y="8389"/>
                </a:lnTo>
                <a:lnTo>
                  <a:pt x="6384" y="8405"/>
                </a:lnTo>
                <a:lnTo>
                  <a:pt x="6407" y="8420"/>
                </a:lnTo>
                <a:lnTo>
                  <a:pt x="6432" y="8437"/>
                </a:lnTo>
                <a:lnTo>
                  <a:pt x="6459" y="8453"/>
                </a:lnTo>
                <a:lnTo>
                  <a:pt x="6488" y="8469"/>
                </a:lnTo>
                <a:lnTo>
                  <a:pt x="6518" y="8485"/>
                </a:lnTo>
                <a:lnTo>
                  <a:pt x="6549" y="8501"/>
                </a:lnTo>
                <a:lnTo>
                  <a:pt x="6582" y="8516"/>
                </a:lnTo>
                <a:lnTo>
                  <a:pt x="6616" y="8531"/>
                </a:lnTo>
                <a:lnTo>
                  <a:pt x="6653" y="8545"/>
                </a:lnTo>
                <a:lnTo>
                  <a:pt x="6690" y="8559"/>
                </a:lnTo>
                <a:lnTo>
                  <a:pt x="6729" y="8572"/>
                </a:lnTo>
                <a:lnTo>
                  <a:pt x="6770" y="8584"/>
                </a:lnTo>
                <a:lnTo>
                  <a:pt x="6813" y="8596"/>
                </a:lnTo>
                <a:lnTo>
                  <a:pt x="6855" y="8605"/>
                </a:lnTo>
                <a:lnTo>
                  <a:pt x="6902" y="8614"/>
                </a:lnTo>
                <a:lnTo>
                  <a:pt x="6948" y="8622"/>
                </a:lnTo>
                <a:lnTo>
                  <a:pt x="6996" y="8627"/>
                </a:lnTo>
                <a:lnTo>
                  <a:pt x="6996" y="8627"/>
                </a:lnTo>
                <a:lnTo>
                  <a:pt x="7053" y="8631"/>
                </a:lnTo>
                <a:lnTo>
                  <a:pt x="7136" y="8635"/>
                </a:lnTo>
                <a:lnTo>
                  <a:pt x="7246" y="8640"/>
                </a:lnTo>
                <a:lnTo>
                  <a:pt x="7379" y="8644"/>
                </a:lnTo>
                <a:lnTo>
                  <a:pt x="7710" y="8652"/>
                </a:lnTo>
                <a:lnTo>
                  <a:pt x="8116" y="8659"/>
                </a:lnTo>
                <a:lnTo>
                  <a:pt x="8582" y="8666"/>
                </a:lnTo>
                <a:lnTo>
                  <a:pt x="9096" y="8672"/>
                </a:lnTo>
                <a:lnTo>
                  <a:pt x="9641" y="8677"/>
                </a:lnTo>
                <a:lnTo>
                  <a:pt x="10205" y="8683"/>
                </a:lnTo>
                <a:lnTo>
                  <a:pt x="11335" y="8692"/>
                </a:lnTo>
                <a:lnTo>
                  <a:pt x="12370" y="8699"/>
                </a:lnTo>
                <a:lnTo>
                  <a:pt x="13716" y="8708"/>
                </a:lnTo>
                <a:lnTo>
                  <a:pt x="13716" y="9774"/>
                </a:lnTo>
                <a:lnTo>
                  <a:pt x="13716" y="9774"/>
                </a:lnTo>
                <a:lnTo>
                  <a:pt x="13717" y="9803"/>
                </a:lnTo>
                <a:lnTo>
                  <a:pt x="13720" y="9832"/>
                </a:lnTo>
                <a:lnTo>
                  <a:pt x="13726" y="9859"/>
                </a:lnTo>
                <a:lnTo>
                  <a:pt x="13733" y="9885"/>
                </a:lnTo>
                <a:lnTo>
                  <a:pt x="13742" y="9911"/>
                </a:lnTo>
                <a:lnTo>
                  <a:pt x="13752" y="9935"/>
                </a:lnTo>
                <a:lnTo>
                  <a:pt x="13765" y="9958"/>
                </a:lnTo>
                <a:lnTo>
                  <a:pt x="13779" y="9980"/>
                </a:lnTo>
                <a:lnTo>
                  <a:pt x="13795" y="10000"/>
                </a:lnTo>
                <a:lnTo>
                  <a:pt x="13812" y="10019"/>
                </a:lnTo>
                <a:lnTo>
                  <a:pt x="13831" y="10038"/>
                </a:lnTo>
                <a:lnTo>
                  <a:pt x="13850" y="10054"/>
                </a:lnTo>
                <a:lnTo>
                  <a:pt x="13870" y="10069"/>
                </a:lnTo>
                <a:lnTo>
                  <a:pt x="13892" y="10083"/>
                </a:lnTo>
                <a:lnTo>
                  <a:pt x="13914" y="10094"/>
                </a:lnTo>
                <a:lnTo>
                  <a:pt x="13937" y="10105"/>
                </a:lnTo>
                <a:lnTo>
                  <a:pt x="13960" y="10114"/>
                </a:lnTo>
                <a:lnTo>
                  <a:pt x="13985" y="10121"/>
                </a:lnTo>
                <a:lnTo>
                  <a:pt x="14010" y="10127"/>
                </a:lnTo>
                <a:lnTo>
                  <a:pt x="14034" y="10130"/>
                </a:lnTo>
                <a:lnTo>
                  <a:pt x="14060" y="10132"/>
                </a:lnTo>
                <a:lnTo>
                  <a:pt x="14086" y="10133"/>
                </a:lnTo>
                <a:lnTo>
                  <a:pt x="14112" y="10131"/>
                </a:lnTo>
                <a:lnTo>
                  <a:pt x="14136" y="10128"/>
                </a:lnTo>
                <a:lnTo>
                  <a:pt x="14162" y="10122"/>
                </a:lnTo>
                <a:lnTo>
                  <a:pt x="14187" y="10115"/>
                </a:lnTo>
                <a:lnTo>
                  <a:pt x="14212" y="10105"/>
                </a:lnTo>
                <a:lnTo>
                  <a:pt x="14236" y="10093"/>
                </a:lnTo>
                <a:lnTo>
                  <a:pt x="14259" y="10080"/>
                </a:lnTo>
                <a:lnTo>
                  <a:pt x="14283" y="10064"/>
                </a:lnTo>
                <a:lnTo>
                  <a:pt x="14306" y="10047"/>
                </a:lnTo>
                <a:lnTo>
                  <a:pt x="14327" y="10027"/>
                </a:lnTo>
                <a:lnTo>
                  <a:pt x="18299" y="6041"/>
                </a:lnTo>
                <a:lnTo>
                  <a:pt x="18299" y="6041"/>
                </a:lnTo>
                <a:lnTo>
                  <a:pt x="18311" y="6027"/>
                </a:lnTo>
                <a:lnTo>
                  <a:pt x="18324" y="6013"/>
                </a:lnTo>
                <a:lnTo>
                  <a:pt x="18334" y="5999"/>
                </a:lnTo>
                <a:lnTo>
                  <a:pt x="18344" y="5984"/>
                </a:lnTo>
                <a:lnTo>
                  <a:pt x="18354" y="5969"/>
                </a:lnTo>
                <a:lnTo>
                  <a:pt x="18362" y="5954"/>
                </a:lnTo>
                <a:lnTo>
                  <a:pt x="18370" y="5938"/>
                </a:lnTo>
                <a:lnTo>
                  <a:pt x="18377" y="5922"/>
                </a:lnTo>
                <a:lnTo>
                  <a:pt x="18384" y="5905"/>
                </a:lnTo>
                <a:lnTo>
                  <a:pt x="18388" y="5889"/>
                </a:lnTo>
                <a:lnTo>
                  <a:pt x="18393" y="5872"/>
                </a:lnTo>
                <a:lnTo>
                  <a:pt x="18397" y="5855"/>
                </a:lnTo>
                <a:lnTo>
                  <a:pt x="18400" y="5839"/>
                </a:lnTo>
                <a:lnTo>
                  <a:pt x="18402" y="5822"/>
                </a:lnTo>
                <a:lnTo>
                  <a:pt x="18403" y="5805"/>
                </a:lnTo>
                <a:lnTo>
                  <a:pt x="18403" y="5787"/>
                </a:lnTo>
                <a:lnTo>
                  <a:pt x="18403" y="5770"/>
                </a:lnTo>
                <a:lnTo>
                  <a:pt x="18402" y="5753"/>
                </a:lnTo>
                <a:lnTo>
                  <a:pt x="18400" y="5736"/>
                </a:lnTo>
                <a:lnTo>
                  <a:pt x="18397" y="5719"/>
                </a:lnTo>
                <a:lnTo>
                  <a:pt x="18393" y="5702"/>
                </a:lnTo>
                <a:lnTo>
                  <a:pt x="18388" y="5686"/>
                </a:lnTo>
                <a:lnTo>
                  <a:pt x="18383" y="5668"/>
                </a:lnTo>
                <a:lnTo>
                  <a:pt x="18377" y="5652"/>
                </a:lnTo>
                <a:lnTo>
                  <a:pt x="18370" y="5636"/>
                </a:lnTo>
                <a:lnTo>
                  <a:pt x="18362" y="5620"/>
                </a:lnTo>
                <a:lnTo>
                  <a:pt x="18354" y="5605"/>
                </a:lnTo>
                <a:lnTo>
                  <a:pt x="18344" y="5590"/>
                </a:lnTo>
                <a:lnTo>
                  <a:pt x="18334" y="5575"/>
                </a:lnTo>
                <a:lnTo>
                  <a:pt x="18323" y="5561"/>
                </a:lnTo>
                <a:lnTo>
                  <a:pt x="18311" y="5547"/>
                </a:lnTo>
                <a:lnTo>
                  <a:pt x="18298" y="5534"/>
                </a:lnTo>
                <a:lnTo>
                  <a:pt x="18298" y="5534"/>
                </a:lnTo>
                <a:close/>
              </a:path>
            </a:pathLst>
          </a:custGeom>
          <a:solidFill>
            <a:srgbClr val="6EA56C"/>
          </a:solidFill>
          <a:ln>
            <a:noFill/>
          </a:ln>
        </p:spPr>
        <p:txBody>
          <a:bodyPr spcFirstLastPara="1" wrap="square" lIns="56050" tIns="28000" rIns="56050" bIns="28000" anchor="t" anchorCtr="0">
            <a:noAutofit/>
          </a:bodyPr>
          <a:lstStyle/>
          <a:p>
            <a:pPr marL="0" marR="0" lvl="0" indent="0" algn="l" rtl="0">
              <a:spcBef>
                <a:spcPts val="0"/>
              </a:spcBef>
              <a:spcAft>
                <a:spcPts val="0"/>
              </a:spcAft>
              <a:buNone/>
            </a:pPr>
            <a:endParaRPr sz="1103">
              <a:solidFill>
                <a:srgbClr val="000000"/>
              </a:solidFill>
              <a:latin typeface="Calibri"/>
              <a:ea typeface="Calibri"/>
              <a:cs typeface="Calibri"/>
              <a:sym typeface="Calibri"/>
            </a:endParaRPr>
          </a:p>
        </p:txBody>
      </p:sp>
      <p:sp>
        <p:nvSpPr>
          <p:cNvPr id="373" name="Google Shape;373;p42"/>
          <p:cNvSpPr/>
          <p:nvPr/>
        </p:nvSpPr>
        <p:spPr>
          <a:xfrm>
            <a:off x="3230231" y="1320275"/>
            <a:ext cx="2237851" cy="1141282"/>
          </a:xfrm>
          <a:custGeom>
            <a:avLst/>
            <a:gdLst/>
            <a:ahLst/>
            <a:cxnLst/>
            <a:rect l="l" t="t" r="r" b="b"/>
            <a:pathLst>
              <a:path w="18403" h="9384" extrusionOk="0">
                <a:moveTo>
                  <a:pt x="18223" y="9333"/>
                </a:moveTo>
                <a:lnTo>
                  <a:pt x="18223" y="9333"/>
                </a:lnTo>
                <a:lnTo>
                  <a:pt x="18216" y="9358"/>
                </a:lnTo>
                <a:lnTo>
                  <a:pt x="18211" y="9384"/>
                </a:lnTo>
                <a:lnTo>
                  <a:pt x="18211" y="9384"/>
                </a:lnTo>
                <a:lnTo>
                  <a:pt x="18237" y="9339"/>
                </a:lnTo>
                <a:lnTo>
                  <a:pt x="18260" y="9295"/>
                </a:lnTo>
                <a:lnTo>
                  <a:pt x="18283" y="9250"/>
                </a:lnTo>
                <a:lnTo>
                  <a:pt x="18302" y="9206"/>
                </a:lnTo>
                <a:lnTo>
                  <a:pt x="18320" y="9162"/>
                </a:lnTo>
                <a:lnTo>
                  <a:pt x="18336" y="9118"/>
                </a:lnTo>
                <a:lnTo>
                  <a:pt x="18350" y="9074"/>
                </a:lnTo>
                <a:lnTo>
                  <a:pt x="18363" y="9031"/>
                </a:lnTo>
                <a:lnTo>
                  <a:pt x="18374" y="8987"/>
                </a:lnTo>
                <a:lnTo>
                  <a:pt x="18382" y="8944"/>
                </a:lnTo>
                <a:lnTo>
                  <a:pt x="18390" y="8900"/>
                </a:lnTo>
                <a:lnTo>
                  <a:pt x="18395" y="8857"/>
                </a:lnTo>
                <a:lnTo>
                  <a:pt x="18400" y="8815"/>
                </a:lnTo>
                <a:lnTo>
                  <a:pt x="18402" y="8773"/>
                </a:lnTo>
                <a:lnTo>
                  <a:pt x="18403" y="8730"/>
                </a:lnTo>
                <a:lnTo>
                  <a:pt x="18402" y="8687"/>
                </a:lnTo>
                <a:lnTo>
                  <a:pt x="18402" y="8687"/>
                </a:lnTo>
                <a:lnTo>
                  <a:pt x="18401" y="8657"/>
                </a:lnTo>
                <a:lnTo>
                  <a:pt x="18398" y="8626"/>
                </a:lnTo>
                <a:lnTo>
                  <a:pt x="18395" y="8595"/>
                </a:lnTo>
                <a:lnTo>
                  <a:pt x="18391" y="8564"/>
                </a:lnTo>
                <a:lnTo>
                  <a:pt x="18387" y="8533"/>
                </a:lnTo>
                <a:lnTo>
                  <a:pt x="18381" y="8502"/>
                </a:lnTo>
                <a:lnTo>
                  <a:pt x="18376" y="8472"/>
                </a:lnTo>
                <a:lnTo>
                  <a:pt x="18370" y="8442"/>
                </a:lnTo>
                <a:lnTo>
                  <a:pt x="18362" y="8412"/>
                </a:lnTo>
                <a:lnTo>
                  <a:pt x="18353" y="8382"/>
                </a:lnTo>
                <a:lnTo>
                  <a:pt x="18345" y="8352"/>
                </a:lnTo>
                <a:lnTo>
                  <a:pt x="18336" y="8322"/>
                </a:lnTo>
                <a:lnTo>
                  <a:pt x="18316" y="8263"/>
                </a:lnTo>
                <a:lnTo>
                  <a:pt x="18292" y="8204"/>
                </a:lnTo>
                <a:lnTo>
                  <a:pt x="18268" y="8146"/>
                </a:lnTo>
                <a:lnTo>
                  <a:pt x="18241" y="8088"/>
                </a:lnTo>
                <a:lnTo>
                  <a:pt x="18212" y="8030"/>
                </a:lnTo>
                <a:lnTo>
                  <a:pt x="18181" y="7974"/>
                </a:lnTo>
                <a:lnTo>
                  <a:pt x="18148" y="7918"/>
                </a:lnTo>
                <a:lnTo>
                  <a:pt x="18113" y="7862"/>
                </a:lnTo>
                <a:lnTo>
                  <a:pt x="18077" y="7806"/>
                </a:lnTo>
                <a:lnTo>
                  <a:pt x="18039" y="7751"/>
                </a:lnTo>
                <a:lnTo>
                  <a:pt x="18001" y="7698"/>
                </a:lnTo>
                <a:lnTo>
                  <a:pt x="17961" y="7644"/>
                </a:lnTo>
                <a:lnTo>
                  <a:pt x="17920" y="7591"/>
                </a:lnTo>
                <a:lnTo>
                  <a:pt x="17879" y="7539"/>
                </a:lnTo>
                <a:lnTo>
                  <a:pt x="17836" y="7486"/>
                </a:lnTo>
                <a:lnTo>
                  <a:pt x="17792" y="7436"/>
                </a:lnTo>
                <a:lnTo>
                  <a:pt x="17748" y="7386"/>
                </a:lnTo>
                <a:lnTo>
                  <a:pt x="17704" y="7335"/>
                </a:lnTo>
                <a:lnTo>
                  <a:pt x="17659" y="7286"/>
                </a:lnTo>
                <a:lnTo>
                  <a:pt x="17614" y="7238"/>
                </a:lnTo>
                <a:lnTo>
                  <a:pt x="17523" y="7143"/>
                </a:lnTo>
                <a:lnTo>
                  <a:pt x="17433" y="7051"/>
                </a:lnTo>
                <a:lnTo>
                  <a:pt x="17344" y="6961"/>
                </a:lnTo>
                <a:lnTo>
                  <a:pt x="17344" y="6961"/>
                </a:lnTo>
                <a:lnTo>
                  <a:pt x="12192" y="1804"/>
                </a:lnTo>
                <a:lnTo>
                  <a:pt x="12192" y="1804"/>
                </a:lnTo>
                <a:lnTo>
                  <a:pt x="12180" y="1791"/>
                </a:lnTo>
                <a:lnTo>
                  <a:pt x="12164" y="1775"/>
                </a:lnTo>
                <a:lnTo>
                  <a:pt x="12142" y="1754"/>
                </a:lnTo>
                <a:lnTo>
                  <a:pt x="12116" y="1729"/>
                </a:lnTo>
                <a:lnTo>
                  <a:pt x="12081" y="1701"/>
                </a:lnTo>
                <a:lnTo>
                  <a:pt x="12042" y="1671"/>
                </a:lnTo>
                <a:lnTo>
                  <a:pt x="12019" y="1655"/>
                </a:lnTo>
                <a:lnTo>
                  <a:pt x="11996" y="1639"/>
                </a:lnTo>
                <a:lnTo>
                  <a:pt x="11970" y="1623"/>
                </a:lnTo>
                <a:lnTo>
                  <a:pt x="11943" y="1607"/>
                </a:lnTo>
                <a:lnTo>
                  <a:pt x="11915" y="1591"/>
                </a:lnTo>
                <a:lnTo>
                  <a:pt x="11885" y="1575"/>
                </a:lnTo>
                <a:lnTo>
                  <a:pt x="11854" y="1559"/>
                </a:lnTo>
                <a:lnTo>
                  <a:pt x="11821" y="1544"/>
                </a:lnTo>
                <a:lnTo>
                  <a:pt x="11787" y="1529"/>
                </a:lnTo>
                <a:lnTo>
                  <a:pt x="11750" y="1514"/>
                </a:lnTo>
                <a:lnTo>
                  <a:pt x="11713" y="1501"/>
                </a:lnTo>
                <a:lnTo>
                  <a:pt x="11673" y="1487"/>
                </a:lnTo>
                <a:lnTo>
                  <a:pt x="11633" y="1475"/>
                </a:lnTo>
                <a:lnTo>
                  <a:pt x="11590" y="1464"/>
                </a:lnTo>
                <a:lnTo>
                  <a:pt x="11546" y="1455"/>
                </a:lnTo>
                <a:lnTo>
                  <a:pt x="11501" y="1446"/>
                </a:lnTo>
                <a:lnTo>
                  <a:pt x="11455" y="1439"/>
                </a:lnTo>
                <a:lnTo>
                  <a:pt x="11407" y="1432"/>
                </a:lnTo>
                <a:lnTo>
                  <a:pt x="4687" y="1432"/>
                </a:lnTo>
                <a:lnTo>
                  <a:pt x="4687" y="1425"/>
                </a:lnTo>
                <a:lnTo>
                  <a:pt x="4687" y="359"/>
                </a:lnTo>
                <a:lnTo>
                  <a:pt x="4687" y="359"/>
                </a:lnTo>
                <a:lnTo>
                  <a:pt x="4686" y="329"/>
                </a:lnTo>
                <a:lnTo>
                  <a:pt x="4683" y="301"/>
                </a:lnTo>
                <a:lnTo>
                  <a:pt x="4677" y="274"/>
                </a:lnTo>
                <a:lnTo>
                  <a:pt x="4670" y="248"/>
                </a:lnTo>
                <a:lnTo>
                  <a:pt x="4661" y="222"/>
                </a:lnTo>
                <a:lnTo>
                  <a:pt x="4649" y="198"/>
                </a:lnTo>
                <a:lnTo>
                  <a:pt x="4638" y="175"/>
                </a:lnTo>
                <a:lnTo>
                  <a:pt x="4623" y="153"/>
                </a:lnTo>
                <a:lnTo>
                  <a:pt x="4608" y="133"/>
                </a:lnTo>
                <a:lnTo>
                  <a:pt x="4591" y="114"/>
                </a:lnTo>
                <a:lnTo>
                  <a:pt x="4572" y="95"/>
                </a:lnTo>
                <a:lnTo>
                  <a:pt x="4553" y="79"/>
                </a:lnTo>
                <a:lnTo>
                  <a:pt x="4533" y="64"/>
                </a:lnTo>
                <a:lnTo>
                  <a:pt x="4511" y="50"/>
                </a:lnTo>
                <a:lnTo>
                  <a:pt x="4489" y="39"/>
                </a:lnTo>
                <a:lnTo>
                  <a:pt x="4466" y="28"/>
                </a:lnTo>
                <a:lnTo>
                  <a:pt x="4443" y="19"/>
                </a:lnTo>
                <a:lnTo>
                  <a:pt x="4418" y="12"/>
                </a:lnTo>
                <a:lnTo>
                  <a:pt x="4393" y="6"/>
                </a:lnTo>
                <a:lnTo>
                  <a:pt x="4368" y="3"/>
                </a:lnTo>
                <a:lnTo>
                  <a:pt x="4343" y="1"/>
                </a:lnTo>
                <a:lnTo>
                  <a:pt x="4317" y="0"/>
                </a:lnTo>
                <a:lnTo>
                  <a:pt x="4291" y="2"/>
                </a:lnTo>
                <a:lnTo>
                  <a:pt x="4266" y="5"/>
                </a:lnTo>
                <a:lnTo>
                  <a:pt x="4241" y="11"/>
                </a:lnTo>
                <a:lnTo>
                  <a:pt x="4215" y="18"/>
                </a:lnTo>
                <a:lnTo>
                  <a:pt x="4191" y="28"/>
                </a:lnTo>
                <a:lnTo>
                  <a:pt x="4166" y="39"/>
                </a:lnTo>
                <a:lnTo>
                  <a:pt x="4142" y="53"/>
                </a:lnTo>
                <a:lnTo>
                  <a:pt x="4120" y="69"/>
                </a:lnTo>
                <a:lnTo>
                  <a:pt x="4097" y="86"/>
                </a:lnTo>
                <a:lnTo>
                  <a:pt x="4076" y="106"/>
                </a:lnTo>
                <a:lnTo>
                  <a:pt x="104" y="4092"/>
                </a:lnTo>
                <a:lnTo>
                  <a:pt x="104" y="4092"/>
                </a:lnTo>
                <a:lnTo>
                  <a:pt x="91" y="4106"/>
                </a:lnTo>
                <a:lnTo>
                  <a:pt x="79" y="4120"/>
                </a:lnTo>
                <a:lnTo>
                  <a:pt x="69" y="4134"/>
                </a:lnTo>
                <a:lnTo>
                  <a:pt x="58" y="4149"/>
                </a:lnTo>
                <a:lnTo>
                  <a:pt x="49" y="4164"/>
                </a:lnTo>
                <a:lnTo>
                  <a:pt x="41" y="4179"/>
                </a:lnTo>
                <a:lnTo>
                  <a:pt x="32" y="4195"/>
                </a:lnTo>
                <a:lnTo>
                  <a:pt x="26" y="4211"/>
                </a:lnTo>
                <a:lnTo>
                  <a:pt x="19" y="4228"/>
                </a:lnTo>
                <a:lnTo>
                  <a:pt x="14" y="4244"/>
                </a:lnTo>
                <a:lnTo>
                  <a:pt x="10" y="4261"/>
                </a:lnTo>
                <a:lnTo>
                  <a:pt x="6" y="4278"/>
                </a:lnTo>
                <a:lnTo>
                  <a:pt x="3" y="4294"/>
                </a:lnTo>
                <a:lnTo>
                  <a:pt x="1" y="4311"/>
                </a:lnTo>
                <a:lnTo>
                  <a:pt x="0" y="4328"/>
                </a:lnTo>
                <a:lnTo>
                  <a:pt x="0" y="4346"/>
                </a:lnTo>
                <a:lnTo>
                  <a:pt x="0" y="4363"/>
                </a:lnTo>
                <a:lnTo>
                  <a:pt x="1" y="4380"/>
                </a:lnTo>
                <a:lnTo>
                  <a:pt x="3" y="4397"/>
                </a:lnTo>
                <a:lnTo>
                  <a:pt x="6" y="4414"/>
                </a:lnTo>
                <a:lnTo>
                  <a:pt x="10" y="4431"/>
                </a:lnTo>
                <a:lnTo>
                  <a:pt x="14" y="4447"/>
                </a:lnTo>
                <a:lnTo>
                  <a:pt x="19" y="4465"/>
                </a:lnTo>
                <a:lnTo>
                  <a:pt x="26" y="4481"/>
                </a:lnTo>
                <a:lnTo>
                  <a:pt x="33" y="4497"/>
                </a:lnTo>
                <a:lnTo>
                  <a:pt x="41" y="4512"/>
                </a:lnTo>
                <a:lnTo>
                  <a:pt x="49" y="4528"/>
                </a:lnTo>
                <a:lnTo>
                  <a:pt x="59" y="4543"/>
                </a:lnTo>
                <a:lnTo>
                  <a:pt x="69" y="4558"/>
                </a:lnTo>
                <a:lnTo>
                  <a:pt x="80" y="4572"/>
                </a:lnTo>
                <a:lnTo>
                  <a:pt x="92" y="4586"/>
                </a:lnTo>
                <a:lnTo>
                  <a:pt x="104" y="4599"/>
                </a:lnTo>
                <a:lnTo>
                  <a:pt x="4076" y="8574"/>
                </a:lnTo>
                <a:lnTo>
                  <a:pt x="4076" y="8574"/>
                </a:lnTo>
                <a:lnTo>
                  <a:pt x="4097" y="8594"/>
                </a:lnTo>
                <a:lnTo>
                  <a:pt x="4120" y="8612"/>
                </a:lnTo>
                <a:lnTo>
                  <a:pt x="4144" y="8628"/>
                </a:lnTo>
                <a:lnTo>
                  <a:pt x="4167" y="8641"/>
                </a:lnTo>
                <a:lnTo>
                  <a:pt x="4192" y="8653"/>
                </a:lnTo>
                <a:lnTo>
                  <a:pt x="4216" y="8662"/>
                </a:lnTo>
                <a:lnTo>
                  <a:pt x="4241" y="8669"/>
                </a:lnTo>
                <a:lnTo>
                  <a:pt x="4267" y="8674"/>
                </a:lnTo>
                <a:lnTo>
                  <a:pt x="4293" y="8678"/>
                </a:lnTo>
                <a:lnTo>
                  <a:pt x="4317" y="8679"/>
                </a:lnTo>
                <a:lnTo>
                  <a:pt x="4343" y="8679"/>
                </a:lnTo>
                <a:lnTo>
                  <a:pt x="4369" y="8677"/>
                </a:lnTo>
                <a:lnTo>
                  <a:pt x="4393" y="8673"/>
                </a:lnTo>
                <a:lnTo>
                  <a:pt x="4418" y="8668"/>
                </a:lnTo>
                <a:lnTo>
                  <a:pt x="4443" y="8660"/>
                </a:lnTo>
                <a:lnTo>
                  <a:pt x="4466" y="8651"/>
                </a:lnTo>
                <a:lnTo>
                  <a:pt x="4489" y="8641"/>
                </a:lnTo>
                <a:lnTo>
                  <a:pt x="4511" y="8629"/>
                </a:lnTo>
                <a:lnTo>
                  <a:pt x="4533" y="8615"/>
                </a:lnTo>
                <a:lnTo>
                  <a:pt x="4553" y="8600"/>
                </a:lnTo>
                <a:lnTo>
                  <a:pt x="4572" y="8584"/>
                </a:lnTo>
                <a:lnTo>
                  <a:pt x="4591" y="8567"/>
                </a:lnTo>
                <a:lnTo>
                  <a:pt x="4608" y="8547"/>
                </a:lnTo>
                <a:lnTo>
                  <a:pt x="4624" y="8527"/>
                </a:lnTo>
                <a:lnTo>
                  <a:pt x="4638" y="8505"/>
                </a:lnTo>
                <a:lnTo>
                  <a:pt x="4649" y="8482"/>
                </a:lnTo>
                <a:lnTo>
                  <a:pt x="4661" y="8457"/>
                </a:lnTo>
                <a:lnTo>
                  <a:pt x="4670" y="8433"/>
                </a:lnTo>
                <a:lnTo>
                  <a:pt x="4677" y="8406"/>
                </a:lnTo>
                <a:lnTo>
                  <a:pt x="4683" y="8379"/>
                </a:lnTo>
                <a:lnTo>
                  <a:pt x="4686" y="8350"/>
                </a:lnTo>
                <a:lnTo>
                  <a:pt x="4687" y="8321"/>
                </a:lnTo>
                <a:lnTo>
                  <a:pt x="4687" y="7373"/>
                </a:lnTo>
                <a:lnTo>
                  <a:pt x="4687" y="7373"/>
                </a:lnTo>
                <a:lnTo>
                  <a:pt x="4875" y="7375"/>
                </a:lnTo>
                <a:lnTo>
                  <a:pt x="5095" y="7377"/>
                </a:lnTo>
                <a:lnTo>
                  <a:pt x="5346" y="7379"/>
                </a:lnTo>
                <a:lnTo>
                  <a:pt x="5625" y="7380"/>
                </a:lnTo>
                <a:lnTo>
                  <a:pt x="6252" y="7381"/>
                </a:lnTo>
                <a:lnTo>
                  <a:pt x="6950" y="7381"/>
                </a:lnTo>
                <a:lnTo>
                  <a:pt x="7693" y="7379"/>
                </a:lnTo>
                <a:lnTo>
                  <a:pt x="8455" y="7377"/>
                </a:lnTo>
                <a:lnTo>
                  <a:pt x="9939" y="7372"/>
                </a:lnTo>
                <a:lnTo>
                  <a:pt x="9939" y="7372"/>
                </a:lnTo>
                <a:lnTo>
                  <a:pt x="11326" y="7366"/>
                </a:lnTo>
                <a:lnTo>
                  <a:pt x="11818" y="7365"/>
                </a:lnTo>
                <a:lnTo>
                  <a:pt x="12127" y="7365"/>
                </a:lnTo>
                <a:lnTo>
                  <a:pt x="12127" y="7365"/>
                </a:lnTo>
                <a:lnTo>
                  <a:pt x="16531" y="7333"/>
                </a:lnTo>
                <a:lnTo>
                  <a:pt x="16531" y="7333"/>
                </a:lnTo>
                <a:lnTo>
                  <a:pt x="16579" y="7334"/>
                </a:lnTo>
                <a:lnTo>
                  <a:pt x="16626" y="7335"/>
                </a:lnTo>
                <a:lnTo>
                  <a:pt x="16672" y="7338"/>
                </a:lnTo>
                <a:lnTo>
                  <a:pt x="16719" y="7343"/>
                </a:lnTo>
                <a:lnTo>
                  <a:pt x="16766" y="7347"/>
                </a:lnTo>
                <a:lnTo>
                  <a:pt x="16812" y="7353"/>
                </a:lnTo>
                <a:lnTo>
                  <a:pt x="16859" y="7362"/>
                </a:lnTo>
                <a:lnTo>
                  <a:pt x="16905" y="7371"/>
                </a:lnTo>
                <a:lnTo>
                  <a:pt x="16952" y="7380"/>
                </a:lnTo>
                <a:lnTo>
                  <a:pt x="16998" y="7391"/>
                </a:lnTo>
                <a:lnTo>
                  <a:pt x="17044" y="7404"/>
                </a:lnTo>
                <a:lnTo>
                  <a:pt x="17090" y="7417"/>
                </a:lnTo>
                <a:lnTo>
                  <a:pt x="17135" y="7432"/>
                </a:lnTo>
                <a:lnTo>
                  <a:pt x="17180" y="7447"/>
                </a:lnTo>
                <a:lnTo>
                  <a:pt x="17224" y="7463"/>
                </a:lnTo>
                <a:lnTo>
                  <a:pt x="17268" y="7481"/>
                </a:lnTo>
                <a:lnTo>
                  <a:pt x="17312" y="7499"/>
                </a:lnTo>
                <a:lnTo>
                  <a:pt x="17355" y="7520"/>
                </a:lnTo>
                <a:lnTo>
                  <a:pt x="17397" y="7540"/>
                </a:lnTo>
                <a:lnTo>
                  <a:pt x="17440" y="7562"/>
                </a:lnTo>
                <a:lnTo>
                  <a:pt x="17482" y="7584"/>
                </a:lnTo>
                <a:lnTo>
                  <a:pt x="17523" y="7608"/>
                </a:lnTo>
                <a:lnTo>
                  <a:pt x="17564" y="7632"/>
                </a:lnTo>
                <a:lnTo>
                  <a:pt x="17604" y="7657"/>
                </a:lnTo>
                <a:lnTo>
                  <a:pt x="17643" y="7684"/>
                </a:lnTo>
                <a:lnTo>
                  <a:pt x="17682" y="7711"/>
                </a:lnTo>
                <a:lnTo>
                  <a:pt x="17720" y="7739"/>
                </a:lnTo>
                <a:lnTo>
                  <a:pt x="17758" y="7768"/>
                </a:lnTo>
                <a:lnTo>
                  <a:pt x="17794" y="7798"/>
                </a:lnTo>
                <a:lnTo>
                  <a:pt x="17829" y="7828"/>
                </a:lnTo>
                <a:lnTo>
                  <a:pt x="17865" y="7859"/>
                </a:lnTo>
                <a:lnTo>
                  <a:pt x="17899" y="7891"/>
                </a:lnTo>
                <a:lnTo>
                  <a:pt x="17899" y="7891"/>
                </a:lnTo>
                <a:lnTo>
                  <a:pt x="17933" y="7925"/>
                </a:lnTo>
                <a:lnTo>
                  <a:pt x="17965" y="7961"/>
                </a:lnTo>
                <a:lnTo>
                  <a:pt x="17995" y="7996"/>
                </a:lnTo>
                <a:lnTo>
                  <a:pt x="18023" y="8034"/>
                </a:lnTo>
                <a:lnTo>
                  <a:pt x="18050" y="8071"/>
                </a:lnTo>
                <a:lnTo>
                  <a:pt x="18075" y="8111"/>
                </a:lnTo>
                <a:lnTo>
                  <a:pt x="18098" y="8149"/>
                </a:lnTo>
                <a:lnTo>
                  <a:pt x="18120" y="8190"/>
                </a:lnTo>
                <a:lnTo>
                  <a:pt x="18140" y="8231"/>
                </a:lnTo>
                <a:lnTo>
                  <a:pt x="18158" y="8273"/>
                </a:lnTo>
                <a:lnTo>
                  <a:pt x="18174" y="8315"/>
                </a:lnTo>
                <a:lnTo>
                  <a:pt x="18189" y="8358"/>
                </a:lnTo>
                <a:lnTo>
                  <a:pt x="18203" y="8402"/>
                </a:lnTo>
                <a:lnTo>
                  <a:pt x="18216" y="8444"/>
                </a:lnTo>
                <a:lnTo>
                  <a:pt x="18227" y="8489"/>
                </a:lnTo>
                <a:lnTo>
                  <a:pt x="18237" y="8533"/>
                </a:lnTo>
                <a:lnTo>
                  <a:pt x="18244" y="8579"/>
                </a:lnTo>
                <a:lnTo>
                  <a:pt x="18252" y="8625"/>
                </a:lnTo>
                <a:lnTo>
                  <a:pt x="18257" y="8670"/>
                </a:lnTo>
                <a:lnTo>
                  <a:pt x="18261" y="8716"/>
                </a:lnTo>
                <a:lnTo>
                  <a:pt x="18264" y="8762"/>
                </a:lnTo>
                <a:lnTo>
                  <a:pt x="18267" y="8809"/>
                </a:lnTo>
                <a:lnTo>
                  <a:pt x="18268" y="8855"/>
                </a:lnTo>
                <a:lnTo>
                  <a:pt x="18268" y="8901"/>
                </a:lnTo>
                <a:lnTo>
                  <a:pt x="18268" y="8949"/>
                </a:lnTo>
                <a:lnTo>
                  <a:pt x="18266" y="8995"/>
                </a:lnTo>
                <a:lnTo>
                  <a:pt x="18262" y="9042"/>
                </a:lnTo>
                <a:lnTo>
                  <a:pt x="18259" y="9088"/>
                </a:lnTo>
                <a:lnTo>
                  <a:pt x="18255" y="9134"/>
                </a:lnTo>
                <a:lnTo>
                  <a:pt x="18249" y="9181"/>
                </a:lnTo>
                <a:lnTo>
                  <a:pt x="18243" y="9226"/>
                </a:lnTo>
                <a:lnTo>
                  <a:pt x="18237" y="9273"/>
                </a:lnTo>
                <a:lnTo>
                  <a:pt x="18237" y="9273"/>
                </a:lnTo>
                <a:lnTo>
                  <a:pt x="18233" y="9288"/>
                </a:lnTo>
                <a:lnTo>
                  <a:pt x="18230" y="9303"/>
                </a:lnTo>
                <a:lnTo>
                  <a:pt x="18223" y="9333"/>
                </a:lnTo>
                <a:lnTo>
                  <a:pt x="18223" y="9333"/>
                </a:lnTo>
                <a:close/>
              </a:path>
            </a:pathLst>
          </a:custGeom>
          <a:solidFill>
            <a:srgbClr val="FBA91E"/>
          </a:solidFill>
          <a:ln>
            <a:noFill/>
          </a:ln>
        </p:spPr>
        <p:txBody>
          <a:bodyPr spcFirstLastPara="1" wrap="square" lIns="56050" tIns="28000" rIns="56050" bIns="28000" anchor="t" anchorCtr="0">
            <a:noAutofit/>
          </a:bodyPr>
          <a:lstStyle/>
          <a:p>
            <a:pPr marL="0" marR="0" lvl="0" indent="0" algn="l" rtl="0">
              <a:spcBef>
                <a:spcPts val="0"/>
              </a:spcBef>
              <a:spcAft>
                <a:spcPts val="0"/>
              </a:spcAft>
              <a:buNone/>
            </a:pPr>
            <a:endParaRPr sz="1103">
              <a:solidFill>
                <a:srgbClr val="000000"/>
              </a:solidFill>
              <a:latin typeface="Calibri"/>
              <a:ea typeface="Calibri"/>
              <a:cs typeface="Calibri"/>
              <a:sym typeface="Calibri"/>
            </a:endParaRPr>
          </a:p>
        </p:txBody>
      </p:sp>
      <p:sp>
        <p:nvSpPr>
          <p:cNvPr id="374" name="Google Shape;374;p42"/>
          <p:cNvSpPr txBox="1"/>
          <p:nvPr/>
        </p:nvSpPr>
        <p:spPr>
          <a:xfrm>
            <a:off x="1242037" y="1440833"/>
            <a:ext cx="1793400" cy="962100"/>
          </a:xfrm>
          <a:prstGeom prst="rect">
            <a:avLst/>
          </a:prstGeom>
          <a:noFill/>
          <a:ln>
            <a:noFill/>
          </a:ln>
        </p:spPr>
        <p:txBody>
          <a:bodyPr spcFirstLastPara="1" wrap="square" lIns="0" tIns="28000" rIns="0" bIns="28000" anchor="b" anchorCtr="0">
            <a:spAutoFit/>
          </a:bodyPr>
          <a:lstStyle/>
          <a:p>
            <a:pPr marL="0" marR="0" lvl="0" indent="0" algn="ctr" rtl="0">
              <a:spcBef>
                <a:spcPts val="0"/>
              </a:spcBef>
              <a:spcAft>
                <a:spcPts val="0"/>
              </a:spcAft>
              <a:buNone/>
            </a:pPr>
            <a:r>
              <a:rPr lang="en" sz="1470" b="1">
                <a:solidFill>
                  <a:srgbClr val="CF8303"/>
                </a:solidFill>
                <a:latin typeface="Calibri"/>
                <a:ea typeface="Calibri"/>
                <a:cs typeface="Calibri"/>
                <a:sym typeface="Calibri"/>
              </a:rPr>
              <a:t>Use ML Models to Predict Crystal Structure, Formability, and Stability</a:t>
            </a:r>
            <a:endParaRPr sz="858"/>
          </a:p>
        </p:txBody>
      </p:sp>
      <p:sp>
        <p:nvSpPr>
          <p:cNvPr id="375" name="Google Shape;375;p42"/>
          <p:cNvSpPr txBox="1"/>
          <p:nvPr/>
        </p:nvSpPr>
        <p:spPr>
          <a:xfrm>
            <a:off x="6108495" y="3441519"/>
            <a:ext cx="2292090" cy="718266"/>
          </a:xfrm>
          <a:prstGeom prst="rect">
            <a:avLst/>
          </a:prstGeom>
          <a:noFill/>
          <a:ln>
            <a:noFill/>
          </a:ln>
        </p:spPr>
        <p:txBody>
          <a:bodyPr spcFirstLastPara="1" wrap="square" lIns="0" tIns="28000" rIns="0" bIns="28000" anchor="b" anchorCtr="0">
            <a:spAutoFit/>
          </a:bodyPr>
          <a:lstStyle/>
          <a:p>
            <a:pPr marL="0" marR="0" lvl="0" indent="0" algn="ctr" rtl="0">
              <a:spcBef>
                <a:spcPts val="0"/>
              </a:spcBef>
              <a:spcAft>
                <a:spcPts val="0"/>
              </a:spcAft>
              <a:buNone/>
            </a:pPr>
            <a:r>
              <a:rPr lang="en" sz="1450" b="1" dirty="0">
                <a:solidFill>
                  <a:schemeClr val="accent6"/>
                </a:solidFill>
                <a:latin typeface="Calibri"/>
                <a:ea typeface="Calibri"/>
                <a:cs typeface="Calibri"/>
                <a:sym typeface="Calibri"/>
              </a:rPr>
              <a:t>Instance-Complexity Based Methods to </a:t>
            </a:r>
            <a:r>
              <a:rPr lang="en" b="1" dirty="0">
                <a:solidFill>
                  <a:schemeClr val="accent6"/>
                </a:solidFill>
                <a:latin typeface="Calibri"/>
                <a:ea typeface="Calibri"/>
                <a:cs typeface="Calibri"/>
                <a:sym typeface="Calibri"/>
              </a:rPr>
              <a:t>Develop Reliable, Data-driven Solutions</a:t>
            </a:r>
            <a:endParaRPr sz="1450" b="1" dirty="0">
              <a:solidFill>
                <a:schemeClr val="accent6"/>
              </a:solidFill>
              <a:latin typeface="Calibri"/>
              <a:ea typeface="Calibri"/>
              <a:cs typeface="Calibri"/>
              <a:sym typeface="Calibri"/>
            </a:endParaRPr>
          </a:p>
        </p:txBody>
      </p:sp>
      <p:pic>
        <p:nvPicPr>
          <p:cNvPr id="376" name="Google Shape;376;p42" descr="Bullseye with solid fill"/>
          <p:cNvPicPr preferRelativeResize="0"/>
          <p:nvPr/>
        </p:nvPicPr>
        <p:blipFill rotWithShape="1">
          <a:blip r:embed="rId4">
            <a:alphaModFix/>
          </a:blip>
          <a:srcRect/>
          <a:stretch/>
        </p:blipFill>
        <p:spPr>
          <a:xfrm>
            <a:off x="4314333" y="2486631"/>
            <a:ext cx="516846" cy="516846"/>
          </a:xfrm>
          <a:prstGeom prst="rect">
            <a:avLst/>
          </a:prstGeom>
          <a:noFill/>
          <a:ln>
            <a:noFill/>
          </a:ln>
        </p:spPr>
      </p:pic>
      <p:pic>
        <p:nvPicPr>
          <p:cNvPr id="377" name="Google Shape;377;p42"/>
          <p:cNvPicPr preferRelativeResize="0"/>
          <p:nvPr/>
        </p:nvPicPr>
        <p:blipFill>
          <a:blip r:embed="rId5">
            <a:alphaModFix/>
          </a:blip>
          <a:stretch>
            <a:fillRect/>
          </a:stretch>
        </p:blipFill>
        <p:spPr>
          <a:xfrm>
            <a:off x="3542349" y="1596751"/>
            <a:ext cx="478125" cy="478100"/>
          </a:xfrm>
          <a:prstGeom prst="rect">
            <a:avLst/>
          </a:prstGeom>
          <a:noFill/>
          <a:ln>
            <a:noFill/>
          </a:ln>
        </p:spPr>
      </p:pic>
      <p:pic>
        <p:nvPicPr>
          <p:cNvPr id="378" name="Google Shape;378;p42"/>
          <p:cNvPicPr preferRelativeResize="0"/>
          <p:nvPr/>
        </p:nvPicPr>
        <p:blipFill>
          <a:blip r:embed="rId6">
            <a:alphaModFix/>
          </a:blip>
          <a:stretch>
            <a:fillRect/>
          </a:stretch>
        </p:blipFill>
        <p:spPr>
          <a:xfrm>
            <a:off x="4999299" y="3379530"/>
            <a:ext cx="516850" cy="5168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2"/>
        <p:cNvGrpSpPr/>
        <p:nvPr/>
      </p:nvGrpSpPr>
      <p:grpSpPr>
        <a:xfrm>
          <a:off x="0" y="0"/>
          <a:ext cx="0" cy="0"/>
          <a:chOff x="0" y="0"/>
          <a:chExt cx="0" cy="0"/>
        </a:xfrm>
      </p:grpSpPr>
      <p:sp>
        <p:nvSpPr>
          <p:cNvPr id="383" name="Google Shape;383;p43"/>
          <p:cNvSpPr txBox="1"/>
          <p:nvPr/>
        </p:nvSpPr>
        <p:spPr>
          <a:xfrm>
            <a:off x="65225" y="248500"/>
            <a:ext cx="3000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LITERATURE REVIEW</a:t>
            </a:r>
            <a:endParaRPr sz="1100">
              <a:solidFill>
                <a:schemeClr val="dk1"/>
              </a:solidFill>
            </a:endParaRPr>
          </a:p>
        </p:txBody>
      </p:sp>
      <p:pic>
        <p:nvPicPr>
          <p:cNvPr id="384" name="Google Shape;384;p43" descr="A pink and white rectangular object&#10;&#10;AI-generated content may be incorrect."/>
          <p:cNvPicPr preferRelativeResize="0"/>
          <p:nvPr/>
        </p:nvPicPr>
        <p:blipFill rotWithShape="1">
          <a:blip r:embed="rId4">
            <a:alphaModFix/>
          </a:blip>
          <a:srcRect/>
          <a:stretch/>
        </p:blipFill>
        <p:spPr>
          <a:xfrm>
            <a:off x="1229358" y="764126"/>
            <a:ext cx="3509248" cy="2140763"/>
          </a:xfrm>
          <a:prstGeom prst="rect">
            <a:avLst/>
          </a:prstGeom>
          <a:noFill/>
          <a:ln>
            <a:noFill/>
          </a:ln>
        </p:spPr>
      </p:pic>
      <p:pic>
        <p:nvPicPr>
          <p:cNvPr id="385" name="Google Shape;385;p43" descr="A yellow rectangular object with black background&#10;&#10;AI-generated content may be incorrect."/>
          <p:cNvPicPr preferRelativeResize="0"/>
          <p:nvPr/>
        </p:nvPicPr>
        <p:blipFill rotWithShape="1">
          <a:blip r:embed="rId5">
            <a:alphaModFix/>
          </a:blip>
          <a:srcRect/>
          <a:stretch/>
        </p:blipFill>
        <p:spPr>
          <a:xfrm>
            <a:off x="4115594" y="764150"/>
            <a:ext cx="3563253" cy="2140763"/>
          </a:xfrm>
          <a:prstGeom prst="rect">
            <a:avLst/>
          </a:prstGeom>
          <a:noFill/>
          <a:ln>
            <a:noFill/>
          </a:ln>
        </p:spPr>
      </p:pic>
      <p:pic>
        <p:nvPicPr>
          <p:cNvPr id="386" name="Google Shape;386;p43" descr="A blue and white map&#10;&#10;AI-generated content may be incorrect."/>
          <p:cNvPicPr preferRelativeResize="0"/>
          <p:nvPr/>
        </p:nvPicPr>
        <p:blipFill rotWithShape="1">
          <a:blip r:embed="rId6">
            <a:alphaModFix/>
          </a:blip>
          <a:srcRect/>
          <a:stretch/>
        </p:blipFill>
        <p:spPr>
          <a:xfrm>
            <a:off x="1353596" y="2483296"/>
            <a:ext cx="3385010" cy="2004330"/>
          </a:xfrm>
          <a:prstGeom prst="rect">
            <a:avLst/>
          </a:prstGeom>
          <a:noFill/>
          <a:ln>
            <a:noFill/>
          </a:ln>
        </p:spPr>
      </p:pic>
      <p:pic>
        <p:nvPicPr>
          <p:cNvPr id="387" name="Google Shape;387;p43" descr="A yellow rectangular object with black background&#10;&#10;AI-generated content may be incorrect."/>
          <p:cNvPicPr preferRelativeResize="0"/>
          <p:nvPr/>
        </p:nvPicPr>
        <p:blipFill rotWithShape="1">
          <a:blip r:embed="rId7">
            <a:alphaModFix/>
          </a:blip>
          <a:srcRect/>
          <a:stretch/>
        </p:blipFill>
        <p:spPr>
          <a:xfrm>
            <a:off x="4242676" y="2483296"/>
            <a:ext cx="3281105" cy="2004330"/>
          </a:xfrm>
          <a:prstGeom prst="rect">
            <a:avLst/>
          </a:prstGeom>
          <a:noFill/>
          <a:ln>
            <a:noFill/>
          </a:ln>
        </p:spPr>
      </p:pic>
      <p:sp>
        <p:nvSpPr>
          <p:cNvPr id="388" name="Google Shape;388;p43"/>
          <p:cNvSpPr txBox="1"/>
          <p:nvPr/>
        </p:nvSpPr>
        <p:spPr>
          <a:xfrm>
            <a:off x="877343" y="2056552"/>
            <a:ext cx="704100" cy="2357400"/>
          </a:xfrm>
          <a:prstGeom prst="rect">
            <a:avLst/>
          </a:prstGeom>
          <a:noFill/>
          <a:ln>
            <a:noFill/>
          </a:ln>
        </p:spPr>
        <p:txBody>
          <a:bodyPr spcFirstLastPara="1" wrap="square" lIns="67975" tIns="33975" rIns="67975" bIns="33975" anchor="t" anchorCtr="0">
            <a:spAutoFit/>
          </a:bodyPr>
          <a:lstStyle/>
          <a:p>
            <a:pPr marL="0" marR="0" lvl="0" indent="0" algn="r" rtl="0">
              <a:lnSpc>
                <a:spcPct val="100000"/>
              </a:lnSpc>
              <a:spcBef>
                <a:spcPts val="0"/>
              </a:spcBef>
              <a:spcAft>
                <a:spcPts val="0"/>
              </a:spcAft>
              <a:buClr>
                <a:srgbClr val="3AC6E1"/>
              </a:buClr>
              <a:buSzPts val="14869"/>
              <a:buFont typeface="Calibri"/>
              <a:buNone/>
            </a:pPr>
            <a:r>
              <a:rPr lang="en" sz="14869" b="1" i="0" u="none" strike="noStrike" cap="none">
                <a:solidFill>
                  <a:srgbClr val="3AC6E1"/>
                </a:solidFill>
                <a:latin typeface="Calibri"/>
                <a:ea typeface="Calibri"/>
                <a:cs typeface="Calibri"/>
                <a:sym typeface="Calibri"/>
              </a:rPr>
              <a:t>3</a:t>
            </a:r>
            <a:endParaRPr sz="1040"/>
          </a:p>
        </p:txBody>
      </p:sp>
      <p:sp>
        <p:nvSpPr>
          <p:cNvPr id="389" name="Google Shape;389;p43"/>
          <p:cNvSpPr txBox="1"/>
          <p:nvPr/>
        </p:nvSpPr>
        <p:spPr>
          <a:xfrm>
            <a:off x="7080792" y="2056552"/>
            <a:ext cx="704100" cy="2357400"/>
          </a:xfrm>
          <a:prstGeom prst="rect">
            <a:avLst/>
          </a:prstGeom>
          <a:noFill/>
          <a:ln>
            <a:noFill/>
          </a:ln>
        </p:spPr>
        <p:txBody>
          <a:bodyPr spcFirstLastPara="1" wrap="square" lIns="67975" tIns="33975" rIns="67975" bIns="33975" anchor="t" anchorCtr="0">
            <a:spAutoFit/>
          </a:bodyPr>
          <a:lstStyle/>
          <a:p>
            <a:pPr marL="0" marR="0" lvl="0" indent="0" algn="r" rtl="0">
              <a:lnSpc>
                <a:spcPct val="100000"/>
              </a:lnSpc>
              <a:spcBef>
                <a:spcPts val="0"/>
              </a:spcBef>
              <a:spcAft>
                <a:spcPts val="0"/>
              </a:spcAft>
              <a:buClr>
                <a:srgbClr val="6EA56C"/>
              </a:buClr>
              <a:buSzPts val="14869"/>
              <a:buFont typeface="Calibri"/>
              <a:buNone/>
            </a:pPr>
            <a:r>
              <a:rPr lang="en" sz="14869" b="1" i="0" u="none" strike="noStrike" cap="none">
                <a:solidFill>
                  <a:srgbClr val="6EA56C"/>
                </a:solidFill>
                <a:latin typeface="Calibri"/>
                <a:ea typeface="Calibri"/>
                <a:cs typeface="Calibri"/>
                <a:sym typeface="Calibri"/>
              </a:rPr>
              <a:t>4</a:t>
            </a:r>
            <a:endParaRPr sz="1040"/>
          </a:p>
        </p:txBody>
      </p:sp>
      <p:sp>
        <p:nvSpPr>
          <p:cNvPr id="390" name="Google Shape;390;p43"/>
          <p:cNvSpPr txBox="1"/>
          <p:nvPr/>
        </p:nvSpPr>
        <p:spPr>
          <a:xfrm>
            <a:off x="1581373" y="1169321"/>
            <a:ext cx="2577000" cy="263100"/>
          </a:xfrm>
          <a:prstGeom prst="rect">
            <a:avLst/>
          </a:prstGeom>
          <a:noFill/>
          <a:ln>
            <a:noFill/>
          </a:ln>
        </p:spPr>
        <p:txBody>
          <a:bodyPr spcFirstLastPara="1" wrap="square" lIns="0" tIns="33975" rIns="0" bIns="33975" anchor="b" anchorCtr="0">
            <a:spAutoFit/>
          </a:bodyPr>
          <a:lstStyle/>
          <a:p>
            <a:pPr marL="0" marR="0" lvl="0" indent="0" algn="ctr" rtl="0">
              <a:lnSpc>
                <a:spcPct val="100000"/>
              </a:lnSpc>
              <a:spcBef>
                <a:spcPts val="0"/>
              </a:spcBef>
              <a:spcAft>
                <a:spcPts val="0"/>
              </a:spcAft>
              <a:buClr>
                <a:srgbClr val="000000"/>
              </a:buClr>
              <a:buSzPts val="1338"/>
              <a:buFont typeface="Calibri"/>
              <a:buNone/>
            </a:pPr>
            <a:r>
              <a:rPr lang="en" sz="1263" b="1">
                <a:solidFill>
                  <a:schemeClr val="dk1"/>
                </a:solidFill>
                <a:latin typeface="Calibri"/>
                <a:ea typeface="Calibri"/>
                <a:cs typeface="Calibri"/>
                <a:sym typeface="Calibri"/>
              </a:rPr>
              <a:t>Crystal Structure (Pre-Defense)</a:t>
            </a:r>
            <a:endParaRPr sz="1166">
              <a:solidFill>
                <a:schemeClr val="dk1"/>
              </a:solidFill>
              <a:latin typeface="Calibri"/>
              <a:ea typeface="Calibri"/>
              <a:cs typeface="Calibri"/>
              <a:sym typeface="Calibri"/>
            </a:endParaRPr>
          </a:p>
        </p:txBody>
      </p:sp>
      <p:sp>
        <p:nvSpPr>
          <p:cNvPr id="391" name="Google Shape;391;p43"/>
          <p:cNvSpPr txBox="1"/>
          <p:nvPr/>
        </p:nvSpPr>
        <p:spPr>
          <a:xfrm>
            <a:off x="1946908" y="2782521"/>
            <a:ext cx="2198400" cy="457500"/>
          </a:xfrm>
          <a:prstGeom prst="rect">
            <a:avLst/>
          </a:prstGeom>
          <a:noFill/>
          <a:ln>
            <a:noFill/>
          </a:ln>
        </p:spPr>
        <p:txBody>
          <a:bodyPr spcFirstLastPara="1" wrap="square" lIns="0" tIns="33975" rIns="0" bIns="33975" anchor="b" anchorCtr="0">
            <a:spAutoFit/>
          </a:bodyPr>
          <a:lstStyle/>
          <a:p>
            <a:pPr marL="0" marR="0" lvl="0" indent="0" algn="ctr" rtl="0">
              <a:lnSpc>
                <a:spcPct val="100000"/>
              </a:lnSpc>
              <a:spcBef>
                <a:spcPts val="0"/>
              </a:spcBef>
              <a:spcAft>
                <a:spcPts val="0"/>
              </a:spcAft>
              <a:buClr>
                <a:srgbClr val="000000"/>
              </a:buClr>
              <a:buSzPts val="1338"/>
              <a:buFont typeface="Calibri"/>
              <a:buNone/>
            </a:pPr>
            <a:r>
              <a:rPr lang="en" sz="1263" b="1">
                <a:solidFill>
                  <a:schemeClr val="dk1"/>
                </a:solidFill>
                <a:latin typeface="Calibri"/>
                <a:ea typeface="Calibri"/>
                <a:cs typeface="Calibri"/>
                <a:sym typeface="Calibri"/>
              </a:rPr>
              <a:t>Classification on a Large Dataset (OQMD)</a:t>
            </a:r>
            <a:endParaRPr sz="1166">
              <a:solidFill>
                <a:schemeClr val="dk1"/>
              </a:solidFill>
              <a:latin typeface="Calibri"/>
              <a:ea typeface="Calibri"/>
              <a:cs typeface="Calibri"/>
              <a:sym typeface="Calibri"/>
            </a:endParaRPr>
          </a:p>
        </p:txBody>
      </p:sp>
      <p:sp>
        <p:nvSpPr>
          <p:cNvPr id="392" name="Google Shape;392;p43"/>
          <p:cNvSpPr txBox="1"/>
          <p:nvPr/>
        </p:nvSpPr>
        <p:spPr>
          <a:xfrm>
            <a:off x="4551107" y="1072098"/>
            <a:ext cx="2485500" cy="457500"/>
          </a:xfrm>
          <a:prstGeom prst="rect">
            <a:avLst/>
          </a:prstGeom>
          <a:noFill/>
          <a:ln>
            <a:noFill/>
          </a:ln>
        </p:spPr>
        <p:txBody>
          <a:bodyPr spcFirstLastPara="1" wrap="square" lIns="0" tIns="33975" rIns="0" bIns="33975" anchor="b" anchorCtr="0">
            <a:spAutoFit/>
          </a:bodyPr>
          <a:lstStyle/>
          <a:p>
            <a:pPr marL="0" marR="0" lvl="0" indent="0" algn="ctr" rtl="0">
              <a:lnSpc>
                <a:spcPct val="100000"/>
              </a:lnSpc>
              <a:spcBef>
                <a:spcPts val="0"/>
              </a:spcBef>
              <a:spcAft>
                <a:spcPts val="0"/>
              </a:spcAft>
              <a:buNone/>
            </a:pPr>
            <a:r>
              <a:rPr lang="en" sz="1263" b="1">
                <a:solidFill>
                  <a:schemeClr val="dk1"/>
                </a:solidFill>
                <a:latin typeface="Calibri"/>
                <a:ea typeface="Calibri"/>
                <a:cs typeface="Calibri"/>
                <a:sym typeface="Calibri"/>
              </a:rPr>
              <a:t>Formability &amp; Thermodynamic Stability</a:t>
            </a:r>
            <a:endParaRPr sz="1068">
              <a:solidFill>
                <a:schemeClr val="dk1"/>
              </a:solidFill>
            </a:endParaRPr>
          </a:p>
        </p:txBody>
      </p:sp>
      <p:sp>
        <p:nvSpPr>
          <p:cNvPr id="393" name="Google Shape;393;p43"/>
          <p:cNvSpPr txBox="1"/>
          <p:nvPr/>
        </p:nvSpPr>
        <p:spPr>
          <a:xfrm>
            <a:off x="4743816" y="2830331"/>
            <a:ext cx="2306700" cy="263100"/>
          </a:xfrm>
          <a:prstGeom prst="rect">
            <a:avLst/>
          </a:prstGeom>
          <a:noFill/>
          <a:ln>
            <a:noFill/>
          </a:ln>
        </p:spPr>
        <p:txBody>
          <a:bodyPr spcFirstLastPara="1" wrap="square" lIns="0" tIns="33975" rIns="0" bIns="33975" anchor="b" anchorCtr="0">
            <a:spAutoFit/>
          </a:bodyPr>
          <a:lstStyle/>
          <a:p>
            <a:pPr marL="0" marR="0" lvl="0" indent="0" algn="ctr" rtl="0">
              <a:lnSpc>
                <a:spcPct val="100000"/>
              </a:lnSpc>
              <a:spcBef>
                <a:spcPts val="0"/>
              </a:spcBef>
              <a:spcAft>
                <a:spcPts val="0"/>
              </a:spcAft>
              <a:buClr>
                <a:srgbClr val="000000"/>
              </a:buClr>
              <a:buSzPts val="1338"/>
              <a:buFont typeface="Calibri"/>
              <a:buNone/>
            </a:pPr>
            <a:r>
              <a:rPr lang="en" sz="1263" b="1" dirty="0">
                <a:solidFill>
                  <a:schemeClr val="dk1"/>
                </a:solidFill>
                <a:latin typeface="Calibri"/>
                <a:ea typeface="Calibri"/>
                <a:cs typeface="Calibri"/>
                <a:sym typeface="Calibri"/>
              </a:rPr>
              <a:t>Cost-Sensitive Learning</a:t>
            </a:r>
            <a:endParaRPr sz="1166" b="1" dirty="0">
              <a:solidFill>
                <a:schemeClr val="dk1"/>
              </a:solidFill>
              <a:latin typeface="Calibri"/>
              <a:ea typeface="Calibri"/>
              <a:cs typeface="Calibri"/>
              <a:sym typeface="Calibri"/>
            </a:endParaRPr>
          </a:p>
        </p:txBody>
      </p:sp>
      <p:sp>
        <p:nvSpPr>
          <p:cNvPr id="394" name="Google Shape;394;p43"/>
          <p:cNvSpPr txBox="1"/>
          <p:nvPr/>
        </p:nvSpPr>
        <p:spPr>
          <a:xfrm>
            <a:off x="782525" y="655875"/>
            <a:ext cx="704100" cy="2357400"/>
          </a:xfrm>
          <a:prstGeom prst="rect">
            <a:avLst/>
          </a:prstGeom>
          <a:noFill/>
          <a:ln>
            <a:noFill/>
          </a:ln>
        </p:spPr>
        <p:txBody>
          <a:bodyPr spcFirstLastPara="1" wrap="square" lIns="67975" tIns="33975" rIns="67975" bIns="33975" anchor="t" anchorCtr="0">
            <a:spAutoFit/>
          </a:bodyPr>
          <a:lstStyle/>
          <a:p>
            <a:pPr marL="0" marR="0" lvl="0" indent="0" algn="r" rtl="0">
              <a:lnSpc>
                <a:spcPct val="100000"/>
              </a:lnSpc>
              <a:spcBef>
                <a:spcPts val="0"/>
              </a:spcBef>
              <a:spcAft>
                <a:spcPts val="0"/>
              </a:spcAft>
              <a:buClr>
                <a:srgbClr val="F15F47"/>
              </a:buClr>
              <a:buSzPts val="14869"/>
              <a:buFont typeface="Calibri"/>
              <a:buNone/>
            </a:pPr>
            <a:r>
              <a:rPr lang="en" sz="14869" b="1" i="0" u="none" strike="noStrike" cap="none">
                <a:solidFill>
                  <a:srgbClr val="F15F47"/>
                </a:solidFill>
                <a:latin typeface="Calibri"/>
                <a:ea typeface="Calibri"/>
                <a:cs typeface="Calibri"/>
                <a:sym typeface="Calibri"/>
              </a:rPr>
              <a:t>1</a:t>
            </a:r>
            <a:endParaRPr sz="1040"/>
          </a:p>
        </p:txBody>
      </p:sp>
      <p:sp>
        <p:nvSpPr>
          <p:cNvPr id="395" name="Google Shape;395;p43"/>
          <p:cNvSpPr txBox="1"/>
          <p:nvPr/>
        </p:nvSpPr>
        <p:spPr>
          <a:xfrm>
            <a:off x="7080788" y="655899"/>
            <a:ext cx="704100" cy="2357400"/>
          </a:xfrm>
          <a:prstGeom prst="rect">
            <a:avLst/>
          </a:prstGeom>
          <a:noFill/>
          <a:ln>
            <a:noFill/>
          </a:ln>
        </p:spPr>
        <p:txBody>
          <a:bodyPr spcFirstLastPara="1" wrap="square" lIns="67975" tIns="33975" rIns="67975" bIns="33975" anchor="t" anchorCtr="0">
            <a:spAutoFit/>
          </a:bodyPr>
          <a:lstStyle/>
          <a:p>
            <a:pPr marL="0" marR="0" lvl="0" indent="0" algn="r" rtl="0">
              <a:spcBef>
                <a:spcPts val="0"/>
              </a:spcBef>
              <a:spcAft>
                <a:spcPts val="0"/>
              </a:spcAft>
              <a:buNone/>
            </a:pPr>
            <a:r>
              <a:rPr lang="en" sz="14869" b="1">
                <a:solidFill>
                  <a:srgbClr val="FBA91E"/>
                </a:solidFill>
                <a:latin typeface="Calibri"/>
                <a:ea typeface="Calibri"/>
                <a:cs typeface="Calibri"/>
                <a:sym typeface="Calibri"/>
              </a:rPr>
              <a:t>2</a:t>
            </a:r>
            <a:endParaRPr sz="1040"/>
          </a:p>
        </p:txBody>
      </p:sp>
      <p:sp>
        <p:nvSpPr>
          <p:cNvPr id="396" name="Google Shape;396;p43"/>
          <p:cNvSpPr txBox="1"/>
          <p:nvPr/>
        </p:nvSpPr>
        <p:spPr>
          <a:xfrm>
            <a:off x="1561210" y="1475483"/>
            <a:ext cx="2915100" cy="717900"/>
          </a:xfrm>
          <a:prstGeom prst="rect">
            <a:avLst/>
          </a:prstGeom>
          <a:noFill/>
          <a:ln>
            <a:noFill/>
          </a:ln>
        </p:spPr>
        <p:txBody>
          <a:bodyPr spcFirstLastPara="1" wrap="square" lIns="88850" tIns="88850" rIns="88850" bIns="88850" anchor="t" anchorCtr="0">
            <a:spAutoFit/>
          </a:bodyPr>
          <a:lstStyle/>
          <a:p>
            <a:pPr marL="444282" lvl="0" indent="-296188" algn="just" rtl="0">
              <a:spcBef>
                <a:spcPts val="0"/>
              </a:spcBef>
              <a:spcAft>
                <a:spcPts val="0"/>
              </a:spcAft>
              <a:buClr>
                <a:schemeClr val="dk1"/>
              </a:buClr>
              <a:buSzPts val="1166"/>
              <a:buFont typeface="Calibri"/>
              <a:buChar char="●"/>
            </a:pPr>
            <a:r>
              <a:rPr lang="en" sz="1166">
                <a:solidFill>
                  <a:schemeClr val="dk1"/>
                </a:solidFill>
                <a:latin typeface="Calibri"/>
                <a:ea typeface="Calibri"/>
                <a:cs typeface="Calibri"/>
                <a:sym typeface="Calibri"/>
              </a:rPr>
              <a:t>Perovskite classification by LGBM</a:t>
            </a:r>
            <a:endParaRPr sz="1166">
              <a:solidFill>
                <a:schemeClr val="dk1"/>
              </a:solidFill>
              <a:latin typeface="Calibri"/>
              <a:ea typeface="Calibri"/>
              <a:cs typeface="Calibri"/>
              <a:sym typeface="Calibri"/>
            </a:endParaRPr>
          </a:p>
          <a:p>
            <a:pPr marL="444282" lvl="0" indent="-296188" algn="just" rtl="0">
              <a:spcBef>
                <a:spcPts val="0"/>
              </a:spcBef>
              <a:spcAft>
                <a:spcPts val="0"/>
              </a:spcAft>
              <a:buClr>
                <a:schemeClr val="dk1"/>
              </a:buClr>
              <a:buSzPts val="1166"/>
              <a:buFont typeface="Calibri"/>
              <a:buChar char="●"/>
            </a:pPr>
            <a:r>
              <a:rPr lang="en" sz="1166">
                <a:solidFill>
                  <a:schemeClr val="dk1"/>
                </a:solidFill>
                <a:latin typeface="Calibri"/>
                <a:ea typeface="Calibri"/>
                <a:cs typeface="Calibri"/>
                <a:sym typeface="Calibri"/>
              </a:rPr>
              <a:t>80% Accuracy</a:t>
            </a:r>
            <a:endParaRPr sz="1166">
              <a:solidFill>
                <a:schemeClr val="dk1"/>
              </a:solidFill>
              <a:latin typeface="Calibri"/>
              <a:ea typeface="Calibri"/>
              <a:cs typeface="Calibri"/>
              <a:sym typeface="Calibri"/>
            </a:endParaRPr>
          </a:p>
          <a:p>
            <a:pPr marL="444282" lvl="0" indent="-296188" algn="just" rtl="0">
              <a:spcBef>
                <a:spcPts val="0"/>
              </a:spcBef>
              <a:spcAft>
                <a:spcPts val="0"/>
              </a:spcAft>
              <a:buClr>
                <a:schemeClr val="dk1"/>
              </a:buClr>
              <a:buSzPts val="1166"/>
              <a:buFont typeface="Calibri"/>
              <a:buChar char="●"/>
            </a:pPr>
            <a:r>
              <a:rPr lang="en" sz="1166">
                <a:solidFill>
                  <a:schemeClr val="dk1"/>
                </a:solidFill>
                <a:latin typeface="Calibri"/>
                <a:ea typeface="Calibri"/>
                <a:cs typeface="Calibri"/>
                <a:sym typeface="Calibri"/>
              </a:rPr>
              <a:t>Feature importance using SHAP</a:t>
            </a:r>
            <a:endParaRPr sz="1360"/>
          </a:p>
        </p:txBody>
      </p:sp>
      <p:sp>
        <p:nvSpPr>
          <p:cNvPr id="397" name="Google Shape;397;p43"/>
          <p:cNvSpPr txBox="1"/>
          <p:nvPr/>
        </p:nvSpPr>
        <p:spPr>
          <a:xfrm>
            <a:off x="4425606" y="1475495"/>
            <a:ext cx="2577000" cy="927300"/>
          </a:xfrm>
          <a:prstGeom prst="rect">
            <a:avLst/>
          </a:prstGeom>
          <a:noFill/>
          <a:ln>
            <a:noFill/>
          </a:ln>
        </p:spPr>
        <p:txBody>
          <a:bodyPr spcFirstLastPara="1" wrap="square" lIns="88850" tIns="88850" rIns="88850" bIns="88850" anchor="t" anchorCtr="0">
            <a:spAutoFit/>
          </a:bodyPr>
          <a:lstStyle/>
          <a:p>
            <a:pPr marL="444282" lvl="0" indent="-302358" algn="just" rtl="0">
              <a:spcBef>
                <a:spcPts val="0"/>
              </a:spcBef>
              <a:spcAft>
                <a:spcPts val="0"/>
              </a:spcAft>
              <a:buClr>
                <a:schemeClr val="dk1"/>
              </a:buClr>
              <a:buSzPts val="1263"/>
              <a:buFont typeface="Calibri"/>
              <a:buChar char="●"/>
            </a:pPr>
            <a:r>
              <a:rPr lang="en" sz="1263">
                <a:solidFill>
                  <a:schemeClr val="dk1"/>
                </a:solidFill>
                <a:latin typeface="Calibri"/>
                <a:ea typeface="Calibri"/>
                <a:cs typeface="Calibri"/>
                <a:sym typeface="Calibri"/>
              </a:rPr>
              <a:t>Single and double perovskites</a:t>
            </a:r>
            <a:endParaRPr sz="1263">
              <a:solidFill>
                <a:schemeClr val="dk1"/>
              </a:solidFill>
              <a:latin typeface="Calibri"/>
              <a:ea typeface="Calibri"/>
              <a:cs typeface="Calibri"/>
              <a:sym typeface="Calibri"/>
            </a:endParaRPr>
          </a:p>
          <a:p>
            <a:pPr marL="444282" lvl="0" indent="-302358" algn="just" rtl="0">
              <a:spcBef>
                <a:spcPts val="0"/>
              </a:spcBef>
              <a:spcAft>
                <a:spcPts val="0"/>
              </a:spcAft>
              <a:buClr>
                <a:schemeClr val="dk1"/>
              </a:buClr>
              <a:buSzPts val="1263"/>
              <a:buFont typeface="Calibri"/>
              <a:buChar char="●"/>
            </a:pPr>
            <a:r>
              <a:rPr lang="en" sz="1166">
                <a:solidFill>
                  <a:schemeClr val="dk1"/>
                </a:solidFill>
                <a:latin typeface="Calibri"/>
                <a:ea typeface="Calibri"/>
                <a:cs typeface="Calibri"/>
                <a:sym typeface="Calibri"/>
              </a:rPr>
              <a:t>Random forest classifiers</a:t>
            </a:r>
            <a:endParaRPr sz="1166">
              <a:solidFill>
                <a:schemeClr val="dk1"/>
              </a:solidFill>
              <a:latin typeface="Calibri"/>
              <a:ea typeface="Calibri"/>
              <a:cs typeface="Calibri"/>
              <a:sym typeface="Calibri"/>
            </a:endParaRPr>
          </a:p>
          <a:p>
            <a:pPr marL="444282" lvl="0" indent="-296188" algn="just" rtl="0">
              <a:spcBef>
                <a:spcPts val="0"/>
              </a:spcBef>
              <a:spcAft>
                <a:spcPts val="0"/>
              </a:spcAft>
              <a:buClr>
                <a:schemeClr val="dk1"/>
              </a:buClr>
              <a:buSzPts val="1166"/>
              <a:buFont typeface="Calibri"/>
              <a:buChar char="●"/>
            </a:pPr>
            <a:r>
              <a:rPr lang="en" sz="1166">
                <a:solidFill>
                  <a:schemeClr val="dk1"/>
                </a:solidFill>
                <a:latin typeface="Calibri"/>
                <a:ea typeface="Calibri"/>
                <a:cs typeface="Calibri"/>
                <a:sym typeface="Calibri"/>
              </a:rPr>
              <a:t>Identified 414 potential new candidates</a:t>
            </a:r>
            <a:endParaRPr sz="1457">
              <a:latin typeface="Calibri"/>
              <a:ea typeface="Calibri"/>
              <a:cs typeface="Calibri"/>
              <a:sym typeface="Calibri"/>
            </a:endParaRPr>
          </a:p>
        </p:txBody>
      </p:sp>
      <p:sp>
        <p:nvSpPr>
          <p:cNvPr id="398" name="Google Shape;398;p43"/>
          <p:cNvSpPr txBox="1"/>
          <p:nvPr/>
        </p:nvSpPr>
        <p:spPr>
          <a:xfrm>
            <a:off x="1900880" y="3198235"/>
            <a:ext cx="1938000" cy="717900"/>
          </a:xfrm>
          <a:prstGeom prst="rect">
            <a:avLst/>
          </a:prstGeom>
          <a:noFill/>
          <a:ln>
            <a:noFill/>
          </a:ln>
        </p:spPr>
        <p:txBody>
          <a:bodyPr spcFirstLastPara="1" wrap="square" lIns="88850" tIns="88850" rIns="88850" bIns="88850" anchor="t" anchorCtr="0">
            <a:spAutoFit/>
          </a:bodyPr>
          <a:lstStyle/>
          <a:p>
            <a:pPr marL="444282" lvl="0" indent="-296188" algn="just" rtl="0">
              <a:spcBef>
                <a:spcPts val="0"/>
              </a:spcBef>
              <a:spcAft>
                <a:spcPts val="0"/>
              </a:spcAft>
              <a:buClr>
                <a:schemeClr val="dk1"/>
              </a:buClr>
              <a:buSzPts val="1166"/>
              <a:buFont typeface="Calibri"/>
              <a:buChar char="●"/>
            </a:pPr>
            <a:r>
              <a:rPr lang="en" sz="1166">
                <a:solidFill>
                  <a:schemeClr val="dk1"/>
                </a:solidFill>
                <a:latin typeface="Calibri"/>
                <a:ea typeface="Calibri"/>
                <a:cs typeface="Calibri"/>
                <a:sym typeface="Calibri"/>
              </a:rPr>
              <a:t>Massive dataset</a:t>
            </a:r>
            <a:endParaRPr sz="1166">
              <a:solidFill>
                <a:schemeClr val="dk1"/>
              </a:solidFill>
              <a:latin typeface="Calibri"/>
              <a:ea typeface="Calibri"/>
              <a:cs typeface="Calibri"/>
              <a:sym typeface="Calibri"/>
            </a:endParaRPr>
          </a:p>
          <a:p>
            <a:pPr marL="444282" lvl="0" indent="-296188" algn="just" rtl="0">
              <a:spcBef>
                <a:spcPts val="0"/>
              </a:spcBef>
              <a:spcAft>
                <a:spcPts val="0"/>
              </a:spcAft>
              <a:buClr>
                <a:schemeClr val="dk1"/>
              </a:buClr>
              <a:buSzPts val="1166"/>
              <a:buFont typeface="Calibri"/>
              <a:buChar char="●"/>
            </a:pPr>
            <a:r>
              <a:rPr lang="en" sz="1166">
                <a:solidFill>
                  <a:schemeClr val="dk1"/>
                </a:solidFill>
                <a:latin typeface="Calibri"/>
                <a:ea typeface="Calibri"/>
                <a:cs typeface="Calibri"/>
                <a:sym typeface="Calibri"/>
              </a:rPr>
              <a:t>61 features</a:t>
            </a:r>
            <a:endParaRPr sz="1166">
              <a:solidFill>
                <a:schemeClr val="dk1"/>
              </a:solidFill>
              <a:latin typeface="Calibri"/>
              <a:ea typeface="Calibri"/>
              <a:cs typeface="Calibri"/>
              <a:sym typeface="Calibri"/>
            </a:endParaRPr>
          </a:p>
          <a:p>
            <a:pPr marL="444282" lvl="0" indent="-296188" algn="just" rtl="0">
              <a:spcBef>
                <a:spcPts val="0"/>
              </a:spcBef>
              <a:spcAft>
                <a:spcPts val="0"/>
              </a:spcAft>
              <a:buClr>
                <a:schemeClr val="dk1"/>
              </a:buClr>
              <a:buSzPts val="1166"/>
              <a:buFont typeface="Calibri"/>
              <a:buChar char="●"/>
            </a:pPr>
            <a:r>
              <a:rPr lang="en" sz="1166">
                <a:solidFill>
                  <a:schemeClr val="dk1"/>
                </a:solidFill>
                <a:latin typeface="Calibri"/>
                <a:ea typeface="Calibri"/>
                <a:cs typeface="Calibri"/>
                <a:sym typeface="Calibri"/>
              </a:rPr>
              <a:t>85% F1-score</a:t>
            </a:r>
            <a:endParaRPr sz="1360"/>
          </a:p>
        </p:txBody>
      </p:sp>
      <p:sp>
        <p:nvSpPr>
          <p:cNvPr id="399" name="Google Shape;399;p43"/>
          <p:cNvSpPr txBox="1"/>
          <p:nvPr/>
        </p:nvSpPr>
        <p:spPr>
          <a:xfrm>
            <a:off x="4443680" y="3131816"/>
            <a:ext cx="2700300" cy="1076476"/>
          </a:xfrm>
          <a:prstGeom prst="rect">
            <a:avLst/>
          </a:prstGeom>
          <a:noFill/>
          <a:ln>
            <a:noFill/>
          </a:ln>
        </p:spPr>
        <p:txBody>
          <a:bodyPr spcFirstLastPara="1" wrap="square" lIns="88850" tIns="88850" rIns="88850" bIns="88850" anchor="t" anchorCtr="0">
            <a:spAutoFit/>
          </a:bodyPr>
          <a:lstStyle/>
          <a:p>
            <a:pPr marL="444282" lvl="0" indent="-296188" algn="l" rtl="0">
              <a:spcBef>
                <a:spcPts val="0"/>
              </a:spcBef>
              <a:spcAft>
                <a:spcPts val="0"/>
              </a:spcAft>
              <a:buClr>
                <a:schemeClr val="dk1"/>
              </a:buClr>
              <a:buSzPts val="1166"/>
              <a:buFont typeface="Calibri"/>
              <a:buChar char="●"/>
            </a:pPr>
            <a:r>
              <a:rPr lang="en" sz="1166" dirty="0">
                <a:solidFill>
                  <a:schemeClr val="dk1"/>
                </a:solidFill>
                <a:latin typeface="Calibri"/>
                <a:ea typeface="Calibri"/>
                <a:cs typeface="Calibri"/>
                <a:sym typeface="Calibri"/>
              </a:rPr>
              <a:t>ICost framework</a:t>
            </a:r>
            <a:endParaRPr sz="1166" dirty="0">
              <a:solidFill>
                <a:schemeClr val="dk1"/>
              </a:solidFill>
              <a:latin typeface="Calibri"/>
              <a:ea typeface="Calibri"/>
              <a:cs typeface="Calibri"/>
              <a:sym typeface="Calibri"/>
            </a:endParaRPr>
          </a:p>
          <a:p>
            <a:pPr marL="444282" lvl="0" indent="-296188" algn="l" rtl="0">
              <a:spcBef>
                <a:spcPts val="0"/>
              </a:spcBef>
              <a:spcAft>
                <a:spcPts val="0"/>
              </a:spcAft>
              <a:buClr>
                <a:schemeClr val="dk1"/>
              </a:buClr>
              <a:buSzPts val="1166"/>
              <a:buFont typeface="Calibri"/>
              <a:buChar char="●"/>
            </a:pPr>
            <a:r>
              <a:rPr lang="en" sz="1166" dirty="0">
                <a:solidFill>
                  <a:schemeClr val="dk1"/>
                </a:solidFill>
                <a:latin typeface="Calibri"/>
                <a:ea typeface="Calibri"/>
                <a:cs typeface="Calibri"/>
                <a:sym typeface="Calibri"/>
              </a:rPr>
              <a:t>Instance complexity based approach</a:t>
            </a:r>
            <a:endParaRPr sz="1166" dirty="0">
              <a:solidFill>
                <a:schemeClr val="dk1"/>
              </a:solidFill>
              <a:latin typeface="Calibri"/>
              <a:ea typeface="Calibri"/>
              <a:cs typeface="Calibri"/>
              <a:sym typeface="Calibri"/>
            </a:endParaRPr>
          </a:p>
          <a:p>
            <a:pPr marL="444282" lvl="0" indent="-296188" algn="l" rtl="0">
              <a:spcBef>
                <a:spcPts val="0"/>
              </a:spcBef>
              <a:spcAft>
                <a:spcPts val="0"/>
              </a:spcAft>
              <a:buClr>
                <a:schemeClr val="dk1"/>
              </a:buClr>
              <a:buSzPts val="1166"/>
              <a:buFont typeface="Calibri"/>
              <a:buChar char="●"/>
            </a:pPr>
            <a:r>
              <a:rPr lang="en" sz="1166" dirty="0">
                <a:solidFill>
                  <a:schemeClr val="dk1"/>
                </a:solidFill>
                <a:latin typeface="Calibri"/>
                <a:ea typeface="Calibri"/>
                <a:cs typeface="Calibri"/>
                <a:sym typeface="Calibri"/>
              </a:rPr>
              <a:t>Improvements across 65 binary and 10 multiclass datasets</a:t>
            </a:r>
            <a:endParaRPr sz="1166" dirty="0">
              <a:solidFill>
                <a:schemeClr val="dk1"/>
              </a:solidFill>
              <a:latin typeface="Calibri"/>
              <a:ea typeface="Calibri"/>
              <a:cs typeface="Calibri"/>
              <a:sym typeface="Calibri"/>
            </a:endParaRPr>
          </a:p>
        </p:txBody>
      </p:sp>
      <p:sp>
        <p:nvSpPr>
          <p:cNvPr id="400" name="Google Shape;400;p43"/>
          <p:cNvSpPr txBox="1"/>
          <p:nvPr/>
        </p:nvSpPr>
        <p:spPr>
          <a:xfrm>
            <a:off x="25950" y="4256025"/>
            <a:ext cx="9092100" cy="674100"/>
          </a:xfrm>
          <a:prstGeom prst="rect">
            <a:avLst/>
          </a:prstGeom>
          <a:noFill/>
          <a:ln>
            <a:noFill/>
          </a:ln>
        </p:spPr>
        <p:txBody>
          <a:bodyPr spcFirstLastPara="1" wrap="square" lIns="91425" tIns="91425" rIns="91425" bIns="91425" anchor="t" anchorCtr="0">
            <a:noAutofit/>
          </a:bodyPr>
          <a:lstStyle/>
          <a:p>
            <a:pPr marL="457200" lvl="0" indent="0" algn="l" rtl="0">
              <a:lnSpc>
                <a:spcPct val="115833"/>
              </a:lnSpc>
              <a:spcBef>
                <a:spcPts val="0"/>
              </a:spcBef>
              <a:spcAft>
                <a:spcPts val="800"/>
              </a:spcAft>
              <a:buNone/>
            </a:pPr>
            <a:r>
              <a:rPr lang="en" sz="800" b="1">
                <a:solidFill>
                  <a:schemeClr val="dk1"/>
                </a:solidFill>
              </a:rPr>
              <a:t>1. Behara et al. (2020)</a:t>
            </a:r>
            <a:r>
              <a:rPr lang="en" sz="800">
                <a:solidFill>
                  <a:schemeClr val="dk1"/>
                </a:solidFill>
              </a:rPr>
              <a:t>, </a:t>
            </a:r>
            <a:r>
              <a:rPr lang="en" sz="800" i="1">
                <a:solidFill>
                  <a:schemeClr val="dk1"/>
                </a:solidFill>
              </a:rPr>
              <a:t>Crystal Structure Classification in ABO₃ Perovskites via Machine Learning</a:t>
            </a:r>
            <a:r>
              <a:rPr lang="en" sz="800">
                <a:solidFill>
                  <a:schemeClr val="dk1"/>
                </a:solidFill>
              </a:rPr>
              <a:t> - </a:t>
            </a:r>
            <a:r>
              <a:rPr lang="en" sz="800" u="sng">
                <a:solidFill>
                  <a:srgbClr val="1155CC"/>
                </a:solidFill>
                <a:hlinkClick r:id="rId8">
                  <a:extLst>
                    <a:ext uri="{A12FA001-AC4F-418D-AE19-62706E023703}">
                      <ahyp:hlinkClr xmlns:ahyp="http://schemas.microsoft.com/office/drawing/2018/hyperlinkcolor" val="tx"/>
                    </a:ext>
                  </a:extLst>
                </a:hlinkClick>
              </a:rPr>
              <a:t>https://doi.org/10.1016/j.commatsci.2020.110191</a:t>
            </a:r>
            <a:r>
              <a:rPr lang="en" sz="800" b="1">
                <a:solidFill>
                  <a:schemeClr val="dk1"/>
                </a:solidFill>
              </a:rPr>
              <a:t> 2. Chenebuah &amp; Chenebuah (2023)</a:t>
            </a:r>
            <a:r>
              <a:rPr lang="en" sz="800">
                <a:solidFill>
                  <a:schemeClr val="dk1"/>
                </a:solidFill>
              </a:rPr>
              <a:t>, </a:t>
            </a:r>
            <a:r>
              <a:rPr lang="en" sz="800" i="1">
                <a:solidFill>
                  <a:schemeClr val="dk1"/>
                </a:solidFill>
              </a:rPr>
              <a:t>ABX₃ Perovskite Materials Dataset for Target Property Prediction and Classification</a:t>
            </a:r>
            <a:r>
              <a:rPr lang="en" sz="800">
                <a:solidFill>
                  <a:schemeClr val="dk1"/>
                </a:solidFill>
              </a:rPr>
              <a:t> - </a:t>
            </a:r>
            <a:r>
              <a:rPr lang="en" sz="800" u="sng">
                <a:solidFill>
                  <a:srgbClr val="1155CC"/>
                </a:solidFill>
                <a:hlinkClick r:id="rId9">
                  <a:extLst>
                    <a:ext uri="{A12FA001-AC4F-418D-AE19-62706E023703}">
                      <ahyp:hlinkClr xmlns:ahyp="http://schemas.microsoft.com/office/drawing/2018/hyperlinkcolor" val="tx"/>
                    </a:ext>
                  </a:extLst>
                </a:hlinkClick>
              </a:rPr>
              <a:t>https://github.com/chenebuah/ML_abx3_dataset</a:t>
            </a:r>
            <a:r>
              <a:rPr lang="en" sz="800" b="1">
                <a:solidFill>
                  <a:schemeClr val="dk1"/>
                </a:solidFill>
              </a:rPr>
              <a:t> 3. Talapatra et al. (2021)</a:t>
            </a:r>
            <a:r>
              <a:rPr lang="en" sz="800">
                <a:solidFill>
                  <a:schemeClr val="dk1"/>
                </a:solidFill>
              </a:rPr>
              <a:t>, </a:t>
            </a:r>
            <a:r>
              <a:rPr lang="en" sz="800" i="1">
                <a:solidFill>
                  <a:schemeClr val="dk1"/>
                </a:solidFill>
              </a:rPr>
              <a:t>Prediction of Formability and Thermodynamic Stability of Perovskite Oxides</a:t>
            </a:r>
            <a:r>
              <a:rPr lang="en" sz="800">
                <a:solidFill>
                  <a:schemeClr val="dk1"/>
                </a:solidFill>
              </a:rPr>
              <a:t> - </a:t>
            </a:r>
            <a:r>
              <a:rPr lang="en" sz="800" u="sng">
                <a:solidFill>
                  <a:srgbClr val="1155CC"/>
                </a:solidFill>
                <a:hlinkClick r:id="rId10">
                  <a:extLst>
                    <a:ext uri="{A12FA001-AC4F-418D-AE19-62706E023703}">
                      <ahyp:hlinkClr xmlns:ahyp="http://schemas.microsoft.com/office/drawing/2018/hyperlinkcolor" val="tx"/>
                    </a:ext>
                  </a:extLst>
                </a:hlinkClick>
              </a:rPr>
              <a:t>https://doi.org/10.1021/acs.chemmater.0c03402</a:t>
            </a:r>
            <a:r>
              <a:rPr lang="en" sz="800" b="1">
                <a:solidFill>
                  <a:schemeClr val="dk1"/>
                </a:solidFill>
              </a:rPr>
              <a:t>4. Newaz et al. (2024)</a:t>
            </a:r>
            <a:r>
              <a:rPr lang="en" sz="800">
                <a:solidFill>
                  <a:schemeClr val="dk1"/>
                </a:solidFill>
              </a:rPr>
              <a:t>, </a:t>
            </a:r>
            <a:r>
              <a:rPr lang="en" sz="800" i="1">
                <a:solidFill>
                  <a:schemeClr val="dk1"/>
                </a:solidFill>
              </a:rPr>
              <a:t>iCost: Instance Complexity Based Cost-Sensitive Learning</a:t>
            </a:r>
            <a:r>
              <a:rPr lang="en" sz="800">
                <a:solidFill>
                  <a:schemeClr val="dk1"/>
                </a:solidFill>
              </a:rPr>
              <a:t> - </a:t>
            </a:r>
            <a:r>
              <a:rPr lang="en" sz="800" u="sng">
                <a:solidFill>
                  <a:srgbClr val="1155CC"/>
                </a:solidFill>
                <a:hlinkClick r:id="rId11">
                  <a:extLst>
                    <a:ext uri="{A12FA001-AC4F-418D-AE19-62706E023703}">
                      <ahyp:hlinkClr xmlns:ahyp="http://schemas.microsoft.com/office/drawing/2018/hyperlinkcolor" val="tx"/>
                    </a:ext>
                  </a:extLst>
                </a:hlinkClick>
              </a:rPr>
              <a:t>https://doi.org/10.1016/j.knosys.2024.108634</a:t>
            </a:r>
            <a:endParaRPr sz="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4"/>
        <p:cNvGrpSpPr/>
        <p:nvPr/>
      </p:nvGrpSpPr>
      <p:grpSpPr>
        <a:xfrm>
          <a:off x="0" y="0"/>
          <a:ext cx="0" cy="0"/>
          <a:chOff x="0" y="0"/>
          <a:chExt cx="0" cy="0"/>
        </a:xfrm>
      </p:grpSpPr>
      <p:sp>
        <p:nvSpPr>
          <p:cNvPr id="405" name="Google Shape;405;p44"/>
          <p:cNvSpPr txBox="1"/>
          <p:nvPr/>
        </p:nvSpPr>
        <p:spPr>
          <a:xfrm>
            <a:off x="141575" y="369600"/>
            <a:ext cx="3900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DATASET &amp; PREPROCESSING</a:t>
            </a:r>
            <a:endParaRPr sz="1100">
              <a:solidFill>
                <a:schemeClr val="dk1"/>
              </a:solidFill>
            </a:endParaRPr>
          </a:p>
        </p:txBody>
      </p:sp>
      <p:grpSp>
        <p:nvGrpSpPr>
          <p:cNvPr id="406" name="Google Shape;406;p44"/>
          <p:cNvGrpSpPr/>
          <p:nvPr/>
        </p:nvGrpSpPr>
        <p:grpSpPr>
          <a:xfrm>
            <a:off x="1371200" y="1111675"/>
            <a:ext cx="6401600" cy="3162420"/>
            <a:chOff x="28308298" y="12420600"/>
            <a:chExt cx="1699254" cy="839439"/>
          </a:xfrm>
        </p:grpSpPr>
        <p:sp>
          <p:nvSpPr>
            <p:cNvPr id="407" name="Google Shape;407;p44"/>
            <p:cNvSpPr/>
            <p:nvPr/>
          </p:nvSpPr>
          <p:spPr>
            <a:xfrm>
              <a:off x="29451298" y="12420601"/>
              <a:ext cx="556254" cy="839438"/>
            </a:xfrm>
            <a:custGeom>
              <a:avLst/>
              <a:gdLst/>
              <a:ahLst/>
              <a:cxnLst/>
              <a:rect l="l" t="t" r="r" b="b"/>
              <a:pathLst>
                <a:path w="21600" h="21502" extrusionOk="0">
                  <a:moveTo>
                    <a:pt x="18296" y="21502"/>
                  </a:moveTo>
                  <a:cubicBezTo>
                    <a:pt x="18148" y="21502"/>
                    <a:pt x="18000" y="21502"/>
                    <a:pt x="17852" y="21458"/>
                  </a:cubicBezTo>
                  <a:cubicBezTo>
                    <a:pt x="13019" y="20843"/>
                    <a:pt x="8038" y="20404"/>
                    <a:pt x="3107" y="20097"/>
                  </a:cubicBezTo>
                  <a:cubicBezTo>
                    <a:pt x="1381" y="20009"/>
                    <a:pt x="0" y="18692"/>
                    <a:pt x="0" y="17156"/>
                  </a:cubicBezTo>
                  <a:cubicBezTo>
                    <a:pt x="0" y="17024"/>
                    <a:pt x="99" y="16936"/>
                    <a:pt x="247" y="16936"/>
                  </a:cubicBezTo>
                  <a:cubicBezTo>
                    <a:pt x="395" y="16936"/>
                    <a:pt x="493" y="17024"/>
                    <a:pt x="493" y="17156"/>
                  </a:cubicBezTo>
                  <a:cubicBezTo>
                    <a:pt x="493" y="18473"/>
                    <a:pt x="1627" y="19570"/>
                    <a:pt x="3107" y="19658"/>
                  </a:cubicBezTo>
                  <a:cubicBezTo>
                    <a:pt x="8038" y="19965"/>
                    <a:pt x="13019" y="20404"/>
                    <a:pt x="17852" y="21019"/>
                  </a:cubicBezTo>
                  <a:cubicBezTo>
                    <a:pt x="18641" y="21107"/>
                    <a:pt x="19479" y="20887"/>
                    <a:pt x="20121" y="20404"/>
                  </a:cubicBezTo>
                  <a:cubicBezTo>
                    <a:pt x="20762" y="19922"/>
                    <a:pt x="21107" y="19219"/>
                    <a:pt x="21107" y="18517"/>
                  </a:cubicBezTo>
                  <a:lnTo>
                    <a:pt x="21107" y="2975"/>
                  </a:lnTo>
                  <a:cubicBezTo>
                    <a:pt x="21107" y="2229"/>
                    <a:pt x="20762" y="1570"/>
                    <a:pt x="20121" y="1087"/>
                  </a:cubicBezTo>
                  <a:cubicBezTo>
                    <a:pt x="19479" y="604"/>
                    <a:pt x="18690" y="385"/>
                    <a:pt x="17852" y="473"/>
                  </a:cubicBezTo>
                  <a:cubicBezTo>
                    <a:pt x="13019" y="1087"/>
                    <a:pt x="8038" y="1526"/>
                    <a:pt x="3107" y="1834"/>
                  </a:cubicBezTo>
                  <a:cubicBezTo>
                    <a:pt x="1627" y="1922"/>
                    <a:pt x="493" y="3019"/>
                    <a:pt x="493" y="4336"/>
                  </a:cubicBezTo>
                  <a:cubicBezTo>
                    <a:pt x="493" y="4468"/>
                    <a:pt x="395" y="4556"/>
                    <a:pt x="247" y="4556"/>
                  </a:cubicBezTo>
                  <a:cubicBezTo>
                    <a:pt x="99" y="4556"/>
                    <a:pt x="0" y="4468"/>
                    <a:pt x="0" y="4336"/>
                  </a:cubicBezTo>
                  <a:cubicBezTo>
                    <a:pt x="0" y="2800"/>
                    <a:pt x="1381" y="1482"/>
                    <a:pt x="3107" y="1395"/>
                  </a:cubicBezTo>
                  <a:cubicBezTo>
                    <a:pt x="8038" y="1087"/>
                    <a:pt x="12970" y="648"/>
                    <a:pt x="17852" y="34"/>
                  </a:cubicBezTo>
                  <a:cubicBezTo>
                    <a:pt x="18789" y="-98"/>
                    <a:pt x="19775" y="165"/>
                    <a:pt x="20466" y="736"/>
                  </a:cubicBezTo>
                  <a:cubicBezTo>
                    <a:pt x="21205" y="1307"/>
                    <a:pt x="21600" y="2097"/>
                    <a:pt x="21600" y="2975"/>
                  </a:cubicBezTo>
                  <a:lnTo>
                    <a:pt x="21600" y="18517"/>
                  </a:lnTo>
                  <a:cubicBezTo>
                    <a:pt x="21600" y="19395"/>
                    <a:pt x="21205" y="20185"/>
                    <a:pt x="20466" y="20756"/>
                  </a:cubicBezTo>
                  <a:cubicBezTo>
                    <a:pt x="19874" y="21282"/>
                    <a:pt x="19085" y="21502"/>
                    <a:pt x="18296" y="21502"/>
                  </a:cubicBezTo>
                  <a:close/>
                </a:path>
              </a:pathLst>
            </a:custGeom>
            <a:solidFill>
              <a:srgbClr val="3AC6E1"/>
            </a:solidFill>
            <a:ln>
              <a:noFill/>
            </a:ln>
          </p:spPr>
          <p:txBody>
            <a:bodyPr spcFirstLastPara="1" wrap="square" lIns="32175" tIns="32175" rIns="32175" bIns="32175" anchor="ctr" anchorCtr="0">
              <a:noAutofit/>
            </a:bodyPr>
            <a:lstStyle/>
            <a:p>
              <a:pPr marL="0" marR="0" lvl="0" indent="0" algn="l" rtl="0">
                <a:spcBef>
                  <a:spcPts val="0"/>
                </a:spcBef>
                <a:spcAft>
                  <a:spcPts val="0"/>
                </a:spcAft>
                <a:buNone/>
              </a:pPr>
              <a:endParaRPr sz="1520">
                <a:solidFill>
                  <a:srgbClr val="000000"/>
                </a:solidFill>
                <a:latin typeface="Calibri"/>
                <a:ea typeface="Calibri"/>
                <a:cs typeface="Calibri"/>
                <a:sym typeface="Calibri"/>
              </a:endParaRPr>
            </a:p>
          </p:txBody>
        </p:sp>
        <p:sp>
          <p:nvSpPr>
            <p:cNvPr id="408" name="Google Shape;408;p44"/>
            <p:cNvSpPr/>
            <p:nvPr/>
          </p:nvSpPr>
          <p:spPr>
            <a:xfrm>
              <a:off x="28308298" y="12420600"/>
              <a:ext cx="614682" cy="839438"/>
            </a:xfrm>
            <a:custGeom>
              <a:avLst/>
              <a:gdLst/>
              <a:ahLst/>
              <a:cxnLst/>
              <a:rect l="l" t="t" r="r" b="b"/>
              <a:pathLst>
                <a:path w="21600" h="21502" extrusionOk="0">
                  <a:moveTo>
                    <a:pt x="2990" y="21502"/>
                  </a:moveTo>
                  <a:cubicBezTo>
                    <a:pt x="2276" y="21502"/>
                    <a:pt x="1562" y="21239"/>
                    <a:pt x="1026" y="20756"/>
                  </a:cubicBezTo>
                  <a:cubicBezTo>
                    <a:pt x="357" y="20185"/>
                    <a:pt x="0" y="19395"/>
                    <a:pt x="0" y="18517"/>
                  </a:cubicBezTo>
                  <a:lnTo>
                    <a:pt x="0" y="2975"/>
                  </a:lnTo>
                  <a:cubicBezTo>
                    <a:pt x="0" y="2097"/>
                    <a:pt x="357" y="1307"/>
                    <a:pt x="1026" y="736"/>
                  </a:cubicBezTo>
                  <a:cubicBezTo>
                    <a:pt x="1696" y="165"/>
                    <a:pt x="2544" y="-98"/>
                    <a:pt x="3392" y="34"/>
                  </a:cubicBezTo>
                  <a:cubicBezTo>
                    <a:pt x="7765" y="648"/>
                    <a:pt x="12273" y="1087"/>
                    <a:pt x="16735" y="1395"/>
                  </a:cubicBezTo>
                  <a:cubicBezTo>
                    <a:pt x="18297" y="1483"/>
                    <a:pt x="19547" y="2800"/>
                    <a:pt x="19547" y="4336"/>
                  </a:cubicBezTo>
                  <a:lnTo>
                    <a:pt x="19547" y="8595"/>
                  </a:lnTo>
                  <a:lnTo>
                    <a:pt x="21555" y="10570"/>
                  </a:lnTo>
                  <a:cubicBezTo>
                    <a:pt x="21600" y="10614"/>
                    <a:pt x="21600" y="10658"/>
                    <a:pt x="21600" y="10746"/>
                  </a:cubicBezTo>
                  <a:cubicBezTo>
                    <a:pt x="21600" y="10834"/>
                    <a:pt x="21555" y="10878"/>
                    <a:pt x="21555" y="10922"/>
                  </a:cubicBezTo>
                  <a:lnTo>
                    <a:pt x="19547" y="12897"/>
                  </a:lnTo>
                  <a:lnTo>
                    <a:pt x="19547" y="17156"/>
                  </a:lnTo>
                  <a:cubicBezTo>
                    <a:pt x="19547" y="18692"/>
                    <a:pt x="18297" y="20009"/>
                    <a:pt x="16735" y="20097"/>
                  </a:cubicBezTo>
                  <a:cubicBezTo>
                    <a:pt x="12273" y="20404"/>
                    <a:pt x="7810" y="20844"/>
                    <a:pt x="3392" y="21458"/>
                  </a:cubicBezTo>
                  <a:cubicBezTo>
                    <a:pt x="3258" y="21502"/>
                    <a:pt x="3124" y="21502"/>
                    <a:pt x="2990" y="21502"/>
                  </a:cubicBezTo>
                  <a:close/>
                  <a:moveTo>
                    <a:pt x="2990" y="517"/>
                  </a:moveTo>
                  <a:cubicBezTo>
                    <a:pt x="2365" y="517"/>
                    <a:pt x="1785" y="736"/>
                    <a:pt x="1294" y="1131"/>
                  </a:cubicBezTo>
                  <a:cubicBezTo>
                    <a:pt x="714" y="1614"/>
                    <a:pt x="402" y="2317"/>
                    <a:pt x="402" y="3019"/>
                  </a:cubicBezTo>
                  <a:lnTo>
                    <a:pt x="402" y="18561"/>
                  </a:lnTo>
                  <a:cubicBezTo>
                    <a:pt x="402" y="19307"/>
                    <a:pt x="714" y="19965"/>
                    <a:pt x="1294" y="20448"/>
                  </a:cubicBezTo>
                  <a:cubicBezTo>
                    <a:pt x="1874" y="20931"/>
                    <a:pt x="2588" y="21151"/>
                    <a:pt x="3347" y="21063"/>
                  </a:cubicBezTo>
                  <a:cubicBezTo>
                    <a:pt x="7721" y="20448"/>
                    <a:pt x="12228" y="20009"/>
                    <a:pt x="16691" y="19702"/>
                  </a:cubicBezTo>
                  <a:cubicBezTo>
                    <a:pt x="18030" y="19614"/>
                    <a:pt x="19056" y="18517"/>
                    <a:pt x="19056" y="17200"/>
                  </a:cubicBezTo>
                  <a:lnTo>
                    <a:pt x="19056" y="12853"/>
                  </a:lnTo>
                  <a:cubicBezTo>
                    <a:pt x="19056" y="12809"/>
                    <a:pt x="19101" y="12722"/>
                    <a:pt x="19101" y="12678"/>
                  </a:cubicBezTo>
                  <a:lnTo>
                    <a:pt x="21020" y="10790"/>
                  </a:lnTo>
                  <a:lnTo>
                    <a:pt x="19101" y="8902"/>
                  </a:lnTo>
                  <a:cubicBezTo>
                    <a:pt x="19056" y="8858"/>
                    <a:pt x="19056" y="8814"/>
                    <a:pt x="19056" y="8726"/>
                  </a:cubicBezTo>
                  <a:lnTo>
                    <a:pt x="19056" y="4380"/>
                  </a:lnTo>
                  <a:cubicBezTo>
                    <a:pt x="19056" y="3063"/>
                    <a:pt x="18030" y="1965"/>
                    <a:pt x="16691" y="1878"/>
                  </a:cubicBezTo>
                  <a:cubicBezTo>
                    <a:pt x="12228" y="1570"/>
                    <a:pt x="7721" y="1131"/>
                    <a:pt x="3347" y="517"/>
                  </a:cubicBezTo>
                  <a:cubicBezTo>
                    <a:pt x="3213" y="517"/>
                    <a:pt x="3124" y="517"/>
                    <a:pt x="2990" y="517"/>
                  </a:cubicBezTo>
                  <a:close/>
                </a:path>
              </a:pathLst>
            </a:custGeom>
            <a:solidFill>
              <a:srgbClr val="244470"/>
            </a:solidFill>
            <a:ln>
              <a:noFill/>
            </a:ln>
          </p:spPr>
          <p:txBody>
            <a:bodyPr spcFirstLastPara="1" wrap="square" lIns="32175" tIns="32175" rIns="32175" bIns="32175" anchor="ctr" anchorCtr="0">
              <a:noAutofit/>
            </a:bodyPr>
            <a:lstStyle/>
            <a:p>
              <a:pPr marL="0" marR="0" lvl="0" indent="0" algn="l" rtl="0">
                <a:spcBef>
                  <a:spcPts val="0"/>
                </a:spcBef>
                <a:spcAft>
                  <a:spcPts val="0"/>
                </a:spcAft>
                <a:buNone/>
              </a:pPr>
              <a:endParaRPr sz="1520">
                <a:solidFill>
                  <a:srgbClr val="000000"/>
                </a:solidFill>
                <a:latin typeface="Calibri"/>
                <a:ea typeface="Calibri"/>
                <a:cs typeface="Calibri"/>
                <a:sym typeface="Calibri"/>
              </a:endParaRPr>
            </a:p>
          </p:txBody>
        </p:sp>
        <p:sp>
          <p:nvSpPr>
            <p:cNvPr id="409" name="Google Shape;409;p44"/>
            <p:cNvSpPr/>
            <p:nvPr/>
          </p:nvSpPr>
          <p:spPr>
            <a:xfrm>
              <a:off x="28879798" y="12489159"/>
              <a:ext cx="615978" cy="709913"/>
            </a:xfrm>
            <a:custGeom>
              <a:avLst/>
              <a:gdLst/>
              <a:ahLst/>
              <a:cxnLst/>
              <a:rect l="l" t="t" r="r" b="b"/>
              <a:pathLst>
                <a:path w="21600" h="21506" extrusionOk="0">
                  <a:moveTo>
                    <a:pt x="16567" y="21501"/>
                  </a:moveTo>
                  <a:cubicBezTo>
                    <a:pt x="16523" y="21501"/>
                    <a:pt x="16478" y="21501"/>
                    <a:pt x="16434" y="21501"/>
                  </a:cubicBezTo>
                  <a:cubicBezTo>
                    <a:pt x="12025" y="21293"/>
                    <a:pt x="7571" y="21293"/>
                    <a:pt x="3118" y="21501"/>
                  </a:cubicBezTo>
                  <a:cubicBezTo>
                    <a:pt x="2316" y="21553"/>
                    <a:pt x="1514" y="21190"/>
                    <a:pt x="935" y="20515"/>
                  </a:cubicBezTo>
                  <a:cubicBezTo>
                    <a:pt x="356" y="19840"/>
                    <a:pt x="0" y="18957"/>
                    <a:pt x="0" y="17970"/>
                  </a:cubicBezTo>
                  <a:cubicBezTo>
                    <a:pt x="0" y="17815"/>
                    <a:pt x="89" y="17711"/>
                    <a:pt x="223" y="17711"/>
                  </a:cubicBezTo>
                  <a:cubicBezTo>
                    <a:pt x="356" y="17711"/>
                    <a:pt x="445" y="17815"/>
                    <a:pt x="445" y="17970"/>
                  </a:cubicBezTo>
                  <a:cubicBezTo>
                    <a:pt x="445" y="18801"/>
                    <a:pt x="713" y="19528"/>
                    <a:pt x="1247" y="20099"/>
                  </a:cubicBezTo>
                  <a:cubicBezTo>
                    <a:pt x="1737" y="20670"/>
                    <a:pt x="2405" y="20930"/>
                    <a:pt x="3118" y="20930"/>
                  </a:cubicBezTo>
                  <a:cubicBezTo>
                    <a:pt x="7527" y="20722"/>
                    <a:pt x="12025" y="20722"/>
                    <a:pt x="16434" y="20930"/>
                  </a:cubicBezTo>
                  <a:cubicBezTo>
                    <a:pt x="17146" y="20982"/>
                    <a:pt x="17770" y="20670"/>
                    <a:pt x="18304" y="20099"/>
                  </a:cubicBezTo>
                  <a:cubicBezTo>
                    <a:pt x="18794" y="19528"/>
                    <a:pt x="19106" y="18749"/>
                    <a:pt x="19106" y="17970"/>
                  </a:cubicBezTo>
                  <a:lnTo>
                    <a:pt x="19106" y="13193"/>
                  </a:lnTo>
                  <a:cubicBezTo>
                    <a:pt x="19106" y="13141"/>
                    <a:pt x="19151" y="13038"/>
                    <a:pt x="19151" y="12986"/>
                  </a:cubicBezTo>
                  <a:lnTo>
                    <a:pt x="21066" y="10753"/>
                  </a:lnTo>
                  <a:lnTo>
                    <a:pt x="19151" y="8520"/>
                  </a:lnTo>
                  <a:cubicBezTo>
                    <a:pt x="19106" y="8468"/>
                    <a:pt x="19106" y="8416"/>
                    <a:pt x="19106" y="8313"/>
                  </a:cubicBezTo>
                  <a:lnTo>
                    <a:pt x="19106" y="3536"/>
                  </a:lnTo>
                  <a:cubicBezTo>
                    <a:pt x="19106" y="2705"/>
                    <a:pt x="18839" y="1978"/>
                    <a:pt x="18304" y="1407"/>
                  </a:cubicBezTo>
                  <a:cubicBezTo>
                    <a:pt x="17814" y="836"/>
                    <a:pt x="17146" y="576"/>
                    <a:pt x="16434" y="576"/>
                  </a:cubicBezTo>
                  <a:cubicBezTo>
                    <a:pt x="12025" y="784"/>
                    <a:pt x="7527" y="784"/>
                    <a:pt x="3118" y="576"/>
                  </a:cubicBezTo>
                  <a:cubicBezTo>
                    <a:pt x="2405" y="524"/>
                    <a:pt x="1781" y="836"/>
                    <a:pt x="1247" y="1407"/>
                  </a:cubicBezTo>
                  <a:cubicBezTo>
                    <a:pt x="757" y="1978"/>
                    <a:pt x="445" y="2757"/>
                    <a:pt x="445" y="3536"/>
                  </a:cubicBezTo>
                  <a:cubicBezTo>
                    <a:pt x="445" y="3691"/>
                    <a:pt x="356" y="3795"/>
                    <a:pt x="223" y="3795"/>
                  </a:cubicBezTo>
                  <a:cubicBezTo>
                    <a:pt x="89" y="3795"/>
                    <a:pt x="0" y="3691"/>
                    <a:pt x="0" y="3536"/>
                  </a:cubicBezTo>
                  <a:cubicBezTo>
                    <a:pt x="0" y="2601"/>
                    <a:pt x="312" y="1666"/>
                    <a:pt x="935" y="991"/>
                  </a:cubicBezTo>
                  <a:cubicBezTo>
                    <a:pt x="1514" y="316"/>
                    <a:pt x="2316" y="5"/>
                    <a:pt x="3118" y="5"/>
                  </a:cubicBezTo>
                  <a:cubicBezTo>
                    <a:pt x="7527" y="213"/>
                    <a:pt x="11980" y="213"/>
                    <a:pt x="16434" y="5"/>
                  </a:cubicBezTo>
                  <a:cubicBezTo>
                    <a:pt x="17235" y="-47"/>
                    <a:pt x="18037" y="316"/>
                    <a:pt x="18616" y="991"/>
                  </a:cubicBezTo>
                  <a:cubicBezTo>
                    <a:pt x="19195" y="1666"/>
                    <a:pt x="19551" y="2549"/>
                    <a:pt x="19551" y="3536"/>
                  </a:cubicBezTo>
                  <a:lnTo>
                    <a:pt x="19551" y="8209"/>
                  </a:lnTo>
                  <a:lnTo>
                    <a:pt x="21555" y="10545"/>
                  </a:lnTo>
                  <a:cubicBezTo>
                    <a:pt x="21600" y="10597"/>
                    <a:pt x="21600" y="10649"/>
                    <a:pt x="21600" y="10753"/>
                  </a:cubicBezTo>
                  <a:cubicBezTo>
                    <a:pt x="21600" y="10857"/>
                    <a:pt x="21555" y="10909"/>
                    <a:pt x="21555" y="10961"/>
                  </a:cubicBezTo>
                  <a:lnTo>
                    <a:pt x="19551" y="13297"/>
                  </a:lnTo>
                  <a:lnTo>
                    <a:pt x="19551" y="17970"/>
                  </a:lnTo>
                  <a:cubicBezTo>
                    <a:pt x="19551" y="18905"/>
                    <a:pt x="19240" y="19840"/>
                    <a:pt x="18616" y="20515"/>
                  </a:cubicBezTo>
                  <a:cubicBezTo>
                    <a:pt x="18082" y="21138"/>
                    <a:pt x="17369" y="21501"/>
                    <a:pt x="16567" y="21501"/>
                  </a:cubicBezTo>
                  <a:close/>
                </a:path>
              </a:pathLst>
            </a:custGeom>
            <a:solidFill>
              <a:srgbClr val="FBA91E"/>
            </a:solidFill>
            <a:ln>
              <a:noFill/>
            </a:ln>
          </p:spPr>
          <p:txBody>
            <a:bodyPr spcFirstLastPara="1" wrap="square" lIns="32175" tIns="32175" rIns="32175" bIns="32175" anchor="ctr" anchorCtr="0">
              <a:noAutofit/>
            </a:bodyPr>
            <a:lstStyle/>
            <a:p>
              <a:pPr marL="0" marR="0" lvl="0" indent="0" algn="l" rtl="0">
                <a:spcBef>
                  <a:spcPts val="0"/>
                </a:spcBef>
                <a:spcAft>
                  <a:spcPts val="0"/>
                </a:spcAft>
                <a:buNone/>
              </a:pPr>
              <a:endParaRPr sz="1520">
                <a:solidFill>
                  <a:srgbClr val="000000"/>
                </a:solidFill>
                <a:latin typeface="Calibri"/>
                <a:ea typeface="Calibri"/>
                <a:cs typeface="Calibri"/>
                <a:sym typeface="Calibri"/>
              </a:endParaRPr>
            </a:p>
          </p:txBody>
        </p:sp>
      </p:grpSp>
      <p:sp>
        <p:nvSpPr>
          <p:cNvPr id="410" name="Google Shape;410;p44"/>
          <p:cNvSpPr txBox="1"/>
          <p:nvPr/>
        </p:nvSpPr>
        <p:spPr>
          <a:xfrm>
            <a:off x="3920861" y="2098816"/>
            <a:ext cx="1302300" cy="390000"/>
          </a:xfrm>
          <a:prstGeom prst="rect">
            <a:avLst/>
          </a:prstGeom>
          <a:noFill/>
          <a:ln>
            <a:noFill/>
          </a:ln>
        </p:spPr>
        <p:txBody>
          <a:bodyPr spcFirstLastPara="1" wrap="square" lIns="0" tIns="38600" rIns="0" bIns="38600" anchor="t" anchorCtr="0">
            <a:spAutoFit/>
          </a:bodyPr>
          <a:lstStyle/>
          <a:p>
            <a:pPr marL="0" marR="0" lvl="0" indent="0" algn="ctr" rtl="0">
              <a:spcBef>
                <a:spcPts val="0"/>
              </a:spcBef>
              <a:spcAft>
                <a:spcPts val="0"/>
              </a:spcAft>
              <a:buNone/>
            </a:pPr>
            <a:r>
              <a:rPr lang="en" sz="1013" b="1">
                <a:solidFill>
                  <a:srgbClr val="595959"/>
                </a:solidFill>
                <a:latin typeface="Calibri"/>
                <a:ea typeface="Calibri"/>
                <a:cs typeface="Calibri"/>
                <a:sym typeface="Calibri"/>
              </a:rPr>
              <a:t>29209 total entries</a:t>
            </a:r>
            <a:endParaRPr sz="1013" b="1">
              <a:solidFill>
                <a:srgbClr val="595959"/>
              </a:solidFill>
              <a:latin typeface="Calibri"/>
              <a:ea typeface="Calibri"/>
              <a:cs typeface="Calibri"/>
              <a:sym typeface="Calibri"/>
            </a:endParaRPr>
          </a:p>
          <a:p>
            <a:pPr marL="0" marR="0" lvl="0" indent="0" algn="ctr" rtl="0">
              <a:spcBef>
                <a:spcPts val="0"/>
              </a:spcBef>
              <a:spcAft>
                <a:spcPts val="0"/>
              </a:spcAft>
              <a:buNone/>
            </a:pPr>
            <a:r>
              <a:rPr lang="en" sz="1013" b="1">
                <a:solidFill>
                  <a:srgbClr val="595959"/>
                </a:solidFill>
                <a:latin typeface="Calibri"/>
                <a:ea typeface="Calibri"/>
                <a:cs typeface="Calibri"/>
                <a:sym typeface="Calibri"/>
              </a:rPr>
              <a:t>68 total features </a:t>
            </a:r>
            <a:endParaRPr sz="1182" b="1"/>
          </a:p>
        </p:txBody>
      </p:sp>
      <p:grpSp>
        <p:nvGrpSpPr>
          <p:cNvPr id="411" name="Google Shape;411;p44"/>
          <p:cNvGrpSpPr/>
          <p:nvPr/>
        </p:nvGrpSpPr>
        <p:grpSpPr>
          <a:xfrm>
            <a:off x="6157173" y="1633163"/>
            <a:ext cx="1302201" cy="1853264"/>
            <a:chOff x="332965" y="2001112"/>
            <a:chExt cx="2975100" cy="2194511"/>
          </a:xfrm>
        </p:grpSpPr>
        <p:sp>
          <p:nvSpPr>
            <p:cNvPr id="412" name="Google Shape;412;p44"/>
            <p:cNvSpPr txBox="1"/>
            <p:nvPr/>
          </p:nvSpPr>
          <p:spPr>
            <a:xfrm>
              <a:off x="638178" y="2001112"/>
              <a:ext cx="2364600" cy="369300"/>
            </a:xfrm>
            <a:prstGeom prst="rect">
              <a:avLst/>
            </a:prstGeom>
            <a:noFill/>
            <a:ln>
              <a:noFill/>
            </a:ln>
          </p:spPr>
          <p:txBody>
            <a:bodyPr spcFirstLastPara="1" wrap="square" lIns="0" tIns="38600" rIns="0" bIns="38600" anchor="b" anchorCtr="0">
              <a:spAutoFit/>
            </a:bodyPr>
            <a:lstStyle/>
            <a:p>
              <a:pPr marL="0" marR="0" lvl="0" indent="0" algn="l" rtl="0">
                <a:spcBef>
                  <a:spcPts val="0"/>
                </a:spcBef>
                <a:spcAft>
                  <a:spcPts val="0"/>
                </a:spcAft>
                <a:buNone/>
              </a:pPr>
              <a:r>
                <a:rPr lang="en" sz="1520" b="1">
                  <a:latin typeface="Calibri"/>
                  <a:ea typeface="Calibri"/>
                  <a:cs typeface="Calibri"/>
                  <a:sym typeface="Calibri"/>
                </a:rPr>
                <a:t>Applications</a:t>
              </a:r>
              <a:endParaRPr sz="1182"/>
            </a:p>
          </p:txBody>
        </p:sp>
        <p:sp>
          <p:nvSpPr>
            <p:cNvPr id="413" name="Google Shape;413;p44"/>
            <p:cNvSpPr txBox="1"/>
            <p:nvPr/>
          </p:nvSpPr>
          <p:spPr>
            <a:xfrm>
              <a:off x="332965" y="2552523"/>
              <a:ext cx="2975100" cy="1643100"/>
            </a:xfrm>
            <a:prstGeom prst="rect">
              <a:avLst/>
            </a:prstGeom>
            <a:noFill/>
            <a:ln>
              <a:noFill/>
            </a:ln>
          </p:spPr>
          <p:txBody>
            <a:bodyPr spcFirstLastPara="1" wrap="square" lIns="0" tIns="38600" rIns="0" bIns="38600" anchor="t" anchorCtr="0">
              <a:spAutoFit/>
            </a:bodyPr>
            <a:lstStyle/>
            <a:p>
              <a:pPr marL="0" marR="0" lvl="0" indent="0" algn="ctr" rtl="0">
                <a:spcBef>
                  <a:spcPts val="0"/>
                </a:spcBef>
                <a:spcAft>
                  <a:spcPts val="0"/>
                </a:spcAft>
                <a:buNone/>
              </a:pPr>
              <a:r>
                <a:rPr lang="en" sz="1213" b="1">
                  <a:solidFill>
                    <a:srgbClr val="595959"/>
                  </a:solidFill>
                  <a:latin typeface="Calibri"/>
                  <a:ea typeface="Calibri"/>
                  <a:cs typeface="Calibri"/>
                  <a:sym typeface="Calibri"/>
                </a:rPr>
                <a:t>Classification</a:t>
              </a:r>
              <a:r>
                <a:rPr lang="en" sz="1213">
                  <a:solidFill>
                    <a:srgbClr val="595959"/>
                  </a:solidFill>
                  <a:latin typeface="Calibri"/>
                  <a:ea typeface="Calibri"/>
                  <a:cs typeface="Calibri"/>
                  <a:sym typeface="Calibri"/>
                </a:rPr>
                <a:t> </a:t>
              </a:r>
              <a:endParaRPr sz="1213">
                <a:solidFill>
                  <a:srgbClr val="595959"/>
                </a:solidFill>
                <a:latin typeface="Calibri"/>
                <a:ea typeface="Calibri"/>
                <a:cs typeface="Calibri"/>
                <a:sym typeface="Calibri"/>
              </a:endParaRPr>
            </a:p>
            <a:p>
              <a:pPr marL="0" marR="0" lvl="0" indent="0" algn="ctr" rtl="0">
                <a:spcBef>
                  <a:spcPts val="0"/>
                </a:spcBef>
                <a:spcAft>
                  <a:spcPts val="0"/>
                </a:spcAft>
                <a:buNone/>
              </a:pPr>
              <a:r>
                <a:rPr lang="en" sz="1013">
                  <a:solidFill>
                    <a:srgbClr val="595959"/>
                  </a:solidFill>
                  <a:latin typeface="Calibri"/>
                  <a:ea typeface="Calibri"/>
                  <a:cs typeface="Calibri"/>
                  <a:sym typeface="Calibri"/>
                </a:rPr>
                <a:t>Prediction of Crystal Structure</a:t>
              </a:r>
              <a:endParaRPr sz="1013">
                <a:solidFill>
                  <a:srgbClr val="595959"/>
                </a:solidFill>
                <a:latin typeface="Calibri"/>
                <a:ea typeface="Calibri"/>
                <a:cs typeface="Calibri"/>
                <a:sym typeface="Calibri"/>
              </a:endParaRPr>
            </a:p>
            <a:p>
              <a:pPr marL="0" marR="0" lvl="0" indent="0" algn="ctr" rtl="0">
                <a:spcBef>
                  <a:spcPts val="0"/>
                </a:spcBef>
                <a:spcAft>
                  <a:spcPts val="0"/>
                </a:spcAft>
                <a:buNone/>
              </a:pPr>
              <a:endParaRPr sz="1013">
                <a:solidFill>
                  <a:srgbClr val="595959"/>
                </a:solidFill>
                <a:latin typeface="Calibri"/>
                <a:ea typeface="Calibri"/>
                <a:cs typeface="Calibri"/>
                <a:sym typeface="Calibri"/>
              </a:endParaRPr>
            </a:p>
            <a:p>
              <a:pPr marL="0" marR="0" lvl="0" indent="0" algn="ctr" rtl="0">
                <a:spcBef>
                  <a:spcPts val="0"/>
                </a:spcBef>
                <a:spcAft>
                  <a:spcPts val="0"/>
                </a:spcAft>
                <a:buNone/>
              </a:pPr>
              <a:r>
                <a:rPr lang="en" sz="1213" b="1">
                  <a:solidFill>
                    <a:srgbClr val="595959"/>
                  </a:solidFill>
                  <a:latin typeface="Calibri"/>
                  <a:ea typeface="Calibri"/>
                  <a:cs typeface="Calibri"/>
                  <a:sym typeface="Calibri"/>
                </a:rPr>
                <a:t>Regression</a:t>
              </a:r>
              <a:br>
                <a:rPr lang="en" sz="1013">
                  <a:solidFill>
                    <a:srgbClr val="595959"/>
                  </a:solidFill>
                  <a:latin typeface="Calibri"/>
                  <a:ea typeface="Calibri"/>
                  <a:cs typeface="Calibri"/>
                  <a:sym typeface="Calibri"/>
                </a:rPr>
              </a:br>
              <a:r>
                <a:rPr lang="en" sz="1013">
                  <a:solidFill>
                    <a:srgbClr val="595959"/>
                  </a:solidFill>
                  <a:latin typeface="Calibri"/>
                  <a:ea typeface="Calibri"/>
                  <a:cs typeface="Calibri"/>
                  <a:sym typeface="Calibri"/>
                </a:rPr>
                <a:t>Band Gap Energy </a:t>
              </a:r>
              <a:endParaRPr sz="1013">
                <a:solidFill>
                  <a:srgbClr val="595959"/>
                </a:solidFill>
                <a:latin typeface="Calibri"/>
                <a:ea typeface="Calibri"/>
                <a:cs typeface="Calibri"/>
                <a:sym typeface="Calibri"/>
              </a:endParaRPr>
            </a:p>
            <a:p>
              <a:pPr marL="0" marR="0" lvl="0" indent="0" algn="ctr" rtl="0">
                <a:spcBef>
                  <a:spcPts val="0"/>
                </a:spcBef>
                <a:spcAft>
                  <a:spcPts val="0"/>
                </a:spcAft>
                <a:buNone/>
              </a:pPr>
              <a:r>
                <a:rPr lang="en" sz="1013">
                  <a:solidFill>
                    <a:srgbClr val="595959"/>
                  </a:solidFill>
                  <a:latin typeface="Calibri"/>
                  <a:ea typeface="Calibri"/>
                  <a:cs typeface="Calibri"/>
                  <a:sym typeface="Calibri"/>
                </a:rPr>
                <a:t>Formation Energy</a:t>
              </a:r>
              <a:br>
                <a:rPr lang="en" sz="1013">
                  <a:solidFill>
                    <a:srgbClr val="595959"/>
                  </a:solidFill>
                  <a:latin typeface="Calibri"/>
                  <a:ea typeface="Calibri"/>
                  <a:cs typeface="Calibri"/>
                  <a:sym typeface="Calibri"/>
                </a:rPr>
              </a:br>
              <a:endParaRPr sz="1013">
                <a:solidFill>
                  <a:srgbClr val="595959"/>
                </a:solidFill>
                <a:latin typeface="Calibri"/>
                <a:ea typeface="Calibri"/>
                <a:cs typeface="Calibri"/>
                <a:sym typeface="Calibri"/>
              </a:endParaRPr>
            </a:p>
          </p:txBody>
        </p:sp>
      </p:grpSp>
      <p:grpSp>
        <p:nvGrpSpPr>
          <p:cNvPr id="414" name="Google Shape;414;p44"/>
          <p:cNvGrpSpPr/>
          <p:nvPr/>
        </p:nvGrpSpPr>
        <p:grpSpPr>
          <a:xfrm>
            <a:off x="1607626" y="1594853"/>
            <a:ext cx="1572638" cy="2363835"/>
            <a:chOff x="-26593" y="1955741"/>
            <a:chExt cx="2975100" cy="2799094"/>
          </a:xfrm>
        </p:grpSpPr>
        <p:sp>
          <p:nvSpPr>
            <p:cNvPr id="415" name="Google Shape;415;p44"/>
            <p:cNvSpPr txBox="1"/>
            <p:nvPr/>
          </p:nvSpPr>
          <p:spPr>
            <a:xfrm>
              <a:off x="14873" y="1955741"/>
              <a:ext cx="2926200" cy="369300"/>
            </a:xfrm>
            <a:prstGeom prst="rect">
              <a:avLst/>
            </a:prstGeom>
            <a:noFill/>
            <a:ln>
              <a:noFill/>
            </a:ln>
          </p:spPr>
          <p:txBody>
            <a:bodyPr spcFirstLastPara="1" wrap="square" lIns="0" tIns="38600" rIns="0" bIns="38600" anchor="b" anchorCtr="0">
              <a:spAutoFit/>
            </a:bodyPr>
            <a:lstStyle/>
            <a:p>
              <a:pPr marL="0" marR="0" lvl="0" indent="0" algn="ctr" rtl="0">
                <a:spcBef>
                  <a:spcPts val="0"/>
                </a:spcBef>
                <a:spcAft>
                  <a:spcPts val="0"/>
                </a:spcAft>
                <a:buNone/>
              </a:pPr>
              <a:r>
                <a:rPr lang="en" sz="1520" b="1">
                  <a:latin typeface="Calibri"/>
                  <a:ea typeface="Calibri"/>
                  <a:cs typeface="Calibri"/>
                  <a:sym typeface="Calibri"/>
                </a:rPr>
                <a:t>Dataset Origins</a:t>
              </a:r>
              <a:endParaRPr sz="1182"/>
            </a:p>
          </p:txBody>
        </p:sp>
        <p:sp>
          <p:nvSpPr>
            <p:cNvPr id="416" name="Google Shape;416;p44"/>
            <p:cNvSpPr txBox="1"/>
            <p:nvPr/>
          </p:nvSpPr>
          <p:spPr>
            <a:xfrm>
              <a:off x="-26593" y="2521336"/>
              <a:ext cx="2975100" cy="2233500"/>
            </a:xfrm>
            <a:prstGeom prst="rect">
              <a:avLst/>
            </a:prstGeom>
            <a:noFill/>
            <a:ln>
              <a:noFill/>
            </a:ln>
          </p:spPr>
          <p:txBody>
            <a:bodyPr spcFirstLastPara="1" wrap="square" lIns="0" tIns="38600" rIns="0" bIns="38600" anchor="t" anchorCtr="0">
              <a:spAutoFit/>
            </a:bodyPr>
            <a:lstStyle/>
            <a:p>
              <a:pPr marL="0" marR="0" lvl="0" indent="0" algn="ctr" rtl="0">
                <a:spcBef>
                  <a:spcPts val="0"/>
                </a:spcBef>
                <a:spcAft>
                  <a:spcPts val="0"/>
                </a:spcAft>
                <a:buNone/>
              </a:pPr>
              <a:r>
                <a:rPr lang="en" sz="1213" dirty="0">
                  <a:solidFill>
                    <a:srgbClr val="595959"/>
                  </a:solidFill>
                  <a:latin typeface="Calibri"/>
                  <a:ea typeface="Calibri"/>
                  <a:cs typeface="Calibri"/>
                  <a:sym typeface="Calibri"/>
                </a:rPr>
                <a:t>OQMD (Open Quantum Materials Database)</a:t>
              </a:r>
              <a:endParaRPr sz="1213" dirty="0">
                <a:solidFill>
                  <a:srgbClr val="595959"/>
                </a:solidFill>
                <a:latin typeface="Calibri"/>
                <a:ea typeface="Calibri"/>
                <a:cs typeface="Calibri"/>
                <a:sym typeface="Calibri"/>
              </a:endParaRPr>
            </a:p>
            <a:p>
              <a:pPr marL="0" marR="0" lvl="0" indent="0" algn="ctr" rtl="0">
                <a:spcBef>
                  <a:spcPts val="0"/>
                </a:spcBef>
                <a:spcAft>
                  <a:spcPts val="0"/>
                </a:spcAft>
                <a:buNone/>
              </a:pPr>
              <a:r>
                <a:rPr lang="en" sz="1013" b="1" dirty="0">
                  <a:solidFill>
                    <a:srgbClr val="595959"/>
                  </a:solidFill>
                  <a:latin typeface="Calibri"/>
                  <a:ea typeface="Calibri"/>
                  <a:cs typeface="Calibri"/>
                  <a:sym typeface="Calibri"/>
                </a:rPr>
                <a:t>16323 entries</a:t>
              </a:r>
              <a:endParaRPr sz="1013" b="1" dirty="0">
                <a:solidFill>
                  <a:srgbClr val="595959"/>
                </a:solidFill>
                <a:latin typeface="Calibri"/>
                <a:ea typeface="Calibri"/>
                <a:cs typeface="Calibri"/>
                <a:sym typeface="Calibri"/>
              </a:endParaRPr>
            </a:p>
            <a:p>
              <a:pPr marL="0" marR="0" lvl="0" indent="0" algn="ctr" rtl="0">
                <a:spcBef>
                  <a:spcPts val="0"/>
                </a:spcBef>
                <a:spcAft>
                  <a:spcPts val="0"/>
                </a:spcAft>
                <a:buNone/>
              </a:pPr>
              <a:r>
                <a:rPr lang="en" sz="1013" b="1" dirty="0">
                  <a:solidFill>
                    <a:srgbClr val="595959"/>
                  </a:solidFill>
                  <a:latin typeface="Calibri"/>
                  <a:ea typeface="Calibri"/>
                  <a:cs typeface="Calibri"/>
                  <a:sym typeface="Calibri"/>
                </a:rPr>
                <a:t>65 features</a:t>
              </a:r>
              <a:endParaRPr sz="1013" b="1" dirty="0">
                <a:solidFill>
                  <a:srgbClr val="595959"/>
                </a:solidFill>
                <a:latin typeface="Calibri"/>
                <a:ea typeface="Calibri"/>
                <a:cs typeface="Calibri"/>
                <a:sym typeface="Calibri"/>
              </a:endParaRPr>
            </a:p>
            <a:p>
              <a:pPr marL="0" marR="0" lvl="0" indent="0" algn="ctr" rtl="0">
                <a:spcBef>
                  <a:spcPts val="0"/>
                </a:spcBef>
                <a:spcAft>
                  <a:spcPts val="0"/>
                </a:spcAft>
                <a:buNone/>
              </a:pPr>
              <a:endParaRPr sz="1013" dirty="0">
                <a:solidFill>
                  <a:srgbClr val="595959"/>
                </a:solidFill>
                <a:latin typeface="Calibri"/>
                <a:ea typeface="Calibri"/>
                <a:cs typeface="Calibri"/>
                <a:sym typeface="Calibri"/>
              </a:endParaRPr>
            </a:p>
            <a:p>
              <a:pPr marL="0" marR="0" lvl="0" indent="0" algn="ctr" rtl="0">
                <a:spcBef>
                  <a:spcPts val="0"/>
                </a:spcBef>
                <a:spcAft>
                  <a:spcPts val="0"/>
                </a:spcAft>
                <a:buNone/>
              </a:pPr>
              <a:r>
                <a:rPr lang="en" sz="1213" dirty="0">
                  <a:solidFill>
                    <a:srgbClr val="595959"/>
                  </a:solidFill>
                  <a:latin typeface="Calibri"/>
                  <a:ea typeface="Calibri"/>
                  <a:cs typeface="Calibri"/>
                  <a:sym typeface="Calibri"/>
                </a:rPr>
                <a:t>ABC3 Dataset</a:t>
              </a:r>
              <a:endParaRPr sz="1213" dirty="0">
                <a:solidFill>
                  <a:srgbClr val="595959"/>
                </a:solidFill>
                <a:latin typeface="Calibri"/>
                <a:ea typeface="Calibri"/>
                <a:cs typeface="Calibri"/>
                <a:sym typeface="Calibri"/>
              </a:endParaRPr>
            </a:p>
            <a:p>
              <a:pPr marL="0" marR="0" lvl="0" indent="0" algn="ctr" rtl="0">
                <a:spcBef>
                  <a:spcPts val="0"/>
                </a:spcBef>
                <a:spcAft>
                  <a:spcPts val="0"/>
                </a:spcAft>
                <a:buNone/>
              </a:pPr>
              <a:r>
                <a:rPr lang="en" sz="1013" b="1" dirty="0">
                  <a:solidFill>
                    <a:srgbClr val="595959"/>
                  </a:solidFill>
                  <a:latin typeface="Calibri"/>
                  <a:ea typeface="Calibri"/>
                  <a:cs typeface="Calibri"/>
                  <a:sym typeface="Calibri"/>
                </a:rPr>
                <a:t>4557 entries</a:t>
              </a:r>
              <a:endParaRPr sz="1013" b="1" dirty="0">
                <a:solidFill>
                  <a:srgbClr val="595959"/>
                </a:solidFill>
                <a:latin typeface="Calibri"/>
                <a:ea typeface="Calibri"/>
                <a:cs typeface="Calibri"/>
                <a:sym typeface="Calibri"/>
              </a:endParaRPr>
            </a:p>
            <a:p>
              <a:pPr marL="0" marR="0" lvl="0" indent="0" algn="ctr" rtl="0">
                <a:spcBef>
                  <a:spcPts val="0"/>
                </a:spcBef>
                <a:spcAft>
                  <a:spcPts val="0"/>
                </a:spcAft>
                <a:buNone/>
              </a:pPr>
              <a:r>
                <a:rPr lang="en" sz="1013" b="1" dirty="0">
                  <a:solidFill>
                    <a:srgbClr val="595959"/>
                  </a:solidFill>
                  <a:latin typeface="Calibri"/>
                  <a:ea typeface="Calibri"/>
                  <a:cs typeface="Calibri"/>
                  <a:sym typeface="Calibri"/>
                </a:rPr>
                <a:t>23 features</a:t>
              </a:r>
              <a:endParaRPr sz="1013" b="1" dirty="0">
                <a:solidFill>
                  <a:srgbClr val="595959"/>
                </a:solidFill>
                <a:latin typeface="Calibri"/>
                <a:ea typeface="Calibri"/>
                <a:cs typeface="Calibri"/>
                <a:sym typeface="Calibri"/>
              </a:endParaRPr>
            </a:p>
            <a:p>
              <a:pPr marL="0" marR="0" lvl="0" indent="0" algn="l" rtl="0">
                <a:spcBef>
                  <a:spcPts val="0"/>
                </a:spcBef>
                <a:spcAft>
                  <a:spcPts val="0"/>
                </a:spcAft>
                <a:buNone/>
              </a:pPr>
              <a:endParaRPr sz="1013" dirty="0">
                <a:solidFill>
                  <a:srgbClr val="595959"/>
                </a:solidFill>
                <a:latin typeface="Calibri"/>
                <a:ea typeface="Calibri"/>
                <a:cs typeface="Calibri"/>
                <a:sym typeface="Calibri"/>
              </a:endParaRPr>
            </a:p>
            <a:p>
              <a:pPr marL="0" marR="0" lvl="0" indent="0" algn="l" rtl="0">
                <a:spcBef>
                  <a:spcPts val="0"/>
                </a:spcBef>
                <a:spcAft>
                  <a:spcPts val="0"/>
                </a:spcAft>
                <a:buNone/>
              </a:pPr>
              <a:endParaRPr sz="1013" dirty="0">
                <a:solidFill>
                  <a:srgbClr val="595959"/>
                </a:solidFill>
                <a:latin typeface="Calibri"/>
                <a:ea typeface="Calibri"/>
                <a:cs typeface="Calibri"/>
                <a:sym typeface="Calibri"/>
              </a:endParaRPr>
            </a:p>
            <a:p>
              <a:pPr marL="0" marR="0" lvl="0" indent="0" algn="l" rtl="0">
                <a:spcBef>
                  <a:spcPts val="0"/>
                </a:spcBef>
                <a:spcAft>
                  <a:spcPts val="0"/>
                </a:spcAft>
                <a:buNone/>
              </a:pPr>
              <a:endParaRPr sz="1013" dirty="0">
                <a:solidFill>
                  <a:srgbClr val="595959"/>
                </a:solidFill>
                <a:latin typeface="Calibri"/>
                <a:ea typeface="Calibri"/>
                <a:cs typeface="Calibri"/>
                <a:sym typeface="Calibri"/>
              </a:endParaRPr>
            </a:p>
          </p:txBody>
        </p:sp>
      </p:grpSp>
      <p:sp>
        <p:nvSpPr>
          <p:cNvPr id="417" name="Google Shape;417;p44"/>
          <p:cNvSpPr txBox="1"/>
          <p:nvPr/>
        </p:nvSpPr>
        <p:spPr>
          <a:xfrm>
            <a:off x="3874500" y="1516100"/>
            <a:ext cx="1395000" cy="546000"/>
          </a:xfrm>
          <a:prstGeom prst="rect">
            <a:avLst/>
          </a:prstGeom>
          <a:noFill/>
          <a:ln>
            <a:noFill/>
          </a:ln>
        </p:spPr>
        <p:txBody>
          <a:bodyPr spcFirstLastPara="1" wrap="square" lIns="0" tIns="38600" rIns="0" bIns="38600" anchor="b" anchorCtr="0">
            <a:spAutoFit/>
          </a:bodyPr>
          <a:lstStyle/>
          <a:p>
            <a:pPr marL="0" marR="0" lvl="0" indent="0" algn="ctr" rtl="0">
              <a:spcBef>
                <a:spcPts val="0"/>
              </a:spcBef>
              <a:spcAft>
                <a:spcPts val="0"/>
              </a:spcAft>
              <a:buNone/>
            </a:pPr>
            <a:r>
              <a:rPr lang="en" sz="1520" b="1">
                <a:latin typeface="Calibri"/>
                <a:ea typeface="Calibri"/>
                <a:cs typeface="Calibri"/>
                <a:sym typeface="Calibri"/>
              </a:rPr>
              <a:t>Combined Dataset</a:t>
            </a:r>
            <a:endParaRPr sz="1182"/>
          </a:p>
        </p:txBody>
      </p:sp>
      <p:pic>
        <p:nvPicPr>
          <p:cNvPr id="418" name="Google Shape;418;p44" title="Untitled design.png"/>
          <p:cNvPicPr preferRelativeResize="0"/>
          <p:nvPr/>
        </p:nvPicPr>
        <p:blipFill rotWithShape="1">
          <a:blip r:embed="rId4">
            <a:alphaModFix/>
          </a:blip>
          <a:srcRect l="26599" t="7186" r="25619" b="7866"/>
          <a:stretch/>
        </p:blipFill>
        <p:spPr>
          <a:xfrm>
            <a:off x="3950500" y="2599675"/>
            <a:ext cx="1242994" cy="1243099"/>
          </a:xfrm>
          <a:prstGeom prst="rect">
            <a:avLst/>
          </a:prstGeom>
          <a:noFill/>
          <a:ln>
            <a:noFill/>
          </a:ln>
        </p:spPr>
      </p:pic>
      <p:sp>
        <p:nvSpPr>
          <p:cNvPr id="419" name="Google Shape;419;p44"/>
          <p:cNvSpPr txBox="1"/>
          <p:nvPr/>
        </p:nvSpPr>
        <p:spPr>
          <a:xfrm>
            <a:off x="4116898" y="3313925"/>
            <a:ext cx="910200" cy="390000"/>
          </a:xfrm>
          <a:prstGeom prst="rect">
            <a:avLst/>
          </a:prstGeom>
          <a:noFill/>
          <a:ln>
            <a:noFill/>
          </a:ln>
        </p:spPr>
        <p:txBody>
          <a:bodyPr spcFirstLastPara="1" wrap="square" lIns="0" tIns="38600" rIns="0" bIns="38600" anchor="t" anchorCtr="0">
            <a:spAutoFit/>
          </a:bodyPr>
          <a:lstStyle/>
          <a:p>
            <a:pPr marL="0" marR="0" lvl="0" indent="0" algn="ctr" rtl="0">
              <a:spcBef>
                <a:spcPts val="0"/>
              </a:spcBef>
              <a:spcAft>
                <a:spcPts val="0"/>
              </a:spcAft>
              <a:buNone/>
            </a:pPr>
            <a:r>
              <a:rPr lang="en" sz="1013" b="1">
                <a:solidFill>
                  <a:srgbClr val="595959"/>
                </a:solidFill>
                <a:latin typeface="Calibri"/>
                <a:ea typeface="Calibri"/>
                <a:cs typeface="Calibri"/>
                <a:sym typeface="Calibri"/>
              </a:rPr>
              <a:t>Physiochemical</a:t>
            </a:r>
            <a:endParaRPr sz="1013" b="1">
              <a:solidFill>
                <a:srgbClr val="595959"/>
              </a:solidFill>
              <a:latin typeface="Calibri"/>
              <a:ea typeface="Calibri"/>
              <a:cs typeface="Calibri"/>
              <a:sym typeface="Calibri"/>
            </a:endParaRPr>
          </a:p>
          <a:p>
            <a:pPr marL="0" marR="0" lvl="0" indent="0" algn="ctr" rtl="0">
              <a:spcBef>
                <a:spcPts val="0"/>
              </a:spcBef>
              <a:spcAft>
                <a:spcPts val="0"/>
              </a:spcAft>
              <a:buNone/>
            </a:pPr>
            <a:r>
              <a:rPr lang="en" sz="1013" b="1">
                <a:solidFill>
                  <a:srgbClr val="595959"/>
                </a:solidFill>
                <a:latin typeface="Calibri"/>
                <a:ea typeface="Calibri"/>
                <a:cs typeface="Calibri"/>
                <a:sym typeface="Calibri"/>
              </a:rPr>
              <a:t>(55)</a:t>
            </a:r>
            <a:endParaRPr sz="1013" b="1">
              <a:solidFill>
                <a:srgbClr val="595959"/>
              </a:solidFill>
              <a:latin typeface="Calibri"/>
              <a:ea typeface="Calibri"/>
              <a:cs typeface="Calibri"/>
              <a:sym typeface="Calibri"/>
            </a:endParaRPr>
          </a:p>
        </p:txBody>
      </p:sp>
      <p:sp>
        <p:nvSpPr>
          <p:cNvPr id="420" name="Google Shape;420;p44"/>
          <p:cNvSpPr txBox="1"/>
          <p:nvPr/>
        </p:nvSpPr>
        <p:spPr>
          <a:xfrm>
            <a:off x="4181099" y="2721825"/>
            <a:ext cx="390900" cy="359100"/>
          </a:xfrm>
          <a:prstGeom prst="rect">
            <a:avLst/>
          </a:prstGeom>
          <a:noFill/>
          <a:ln>
            <a:noFill/>
          </a:ln>
        </p:spPr>
        <p:txBody>
          <a:bodyPr spcFirstLastPara="1" wrap="square" lIns="0" tIns="38600" rIns="0" bIns="38600" anchor="t" anchorCtr="0">
            <a:spAutoFit/>
          </a:bodyPr>
          <a:lstStyle/>
          <a:p>
            <a:pPr marL="0" marR="0" lvl="0" indent="0" algn="ctr" rtl="0">
              <a:spcBef>
                <a:spcPts val="0"/>
              </a:spcBef>
              <a:spcAft>
                <a:spcPts val="0"/>
              </a:spcAft>
              <a:buNone/>
            </a:pPr>
            <a:r>
              <a:rPr lang="en" sz="913" b="1">
                <a:solidFill>
                  <a:srgbClr val="595959"/>
                </a:solidFill>
                <a:latin typeface="Calibri"/>
                <a:ea typeface="Calibri"/>
                <a:cs typeface="Calibri"/>
                <a:sym typeface="Calibri"/>
              </a:rPr>
              <a:t>Other</a:t>
            </a:r>
            <a:endParaRPr sz="913" b="1">
              <a:solidFill>
                <a:srgbClr val="595959"/>
              </a:solidFill>
              <a:latin typeface="Calibri"/>
              <a:ea typeface="Calibri"/>
              <a:cs typeface="Calibri"/>
              <a:sym typeface="Calibri"/>
            </a:endParaRPr>
          </a:p>
          <a:p>
            <a:pPr marL="0" marR="0" lvl="0" indent="0" algn="ctr" rtl="0">
              <a:spcBef>
                <a:spcPts val="0"/>
              </a:spcBef>
              <a:spcAft>
                <a:spcPts val="0"/>
              </a:spcAft>
              <a:buNone/>
            </a:pPr>
            <a:r>
              <a:rPr lang="en" sz="913" b="1">
                <a:solidFill>
                  <a:srgbClr val="595959"/>
                </a:solidFill>
                <a:latin typeface="Calibri"/>
                <a:ea typeface="Calibri"/>
                <a:cs typeface="Calibri"/>
                <a:sym typeface="Calibri"/>
              </a:rPr>
              <a:t>(13)</a:t>
            </a:r>
            <a:endParaRPr sz="913" b="1">
              <a:solidFill>
                <a:srgbClr val="595959"/>
              </a:solidFill>
              <a:latin typeface="Calibri"/>
              <a:ea typeface="Calibri"/>
              <a:cs typeface="Calibri"/>
              <a:sym typeface="Calibri"/>
            </a:endParaRPr>
          </a:p>
        </p:txBody>
      </p:sp>
      <p:sp>
        <p:nvSpPr>
          <p:cNvPr id="421" name="Google Shape;421;p44"/>
          <p:cNvSpPr txBox="1"/>
          <p:nvPr/>
        </p:nvSpPr>
        <p:spPr>
          <a:xfrm>
            <a:off x="-134875" y="795375"/>
            <a:ext cx="3188100" cy="384900"/>
          </a:xfrm>
          <a:prstGeom prst="rect">
            <a:avLst/>
          </a:prstGeom>
          <a:noFill/>
          <a:ln>
            <a:noFill/>
          </a:ln>
        </p:spPr>
        <p:txBody>
          <a:bodyPr spcFirstLastPara="1" wrap="square" lIns="91425" tIns="91425" rIns="91425" bIns="91425" anchor="t" anchorCtr="0">
            <a:spAutoFit/>
          </a:bodyPr>
          <a:lstStyle/>
          <a:p>
            <a:pPr marL="457200" lvl="0" indent="0" algn="l" rtl="0">
              <a:lnSpc>
                <a:spcPct val="115833"/>
              </a:lnSpc>
              <a:spcBef>
                <a:spcPts val="0"/>
              </a:spcBef>
              <a:spcAft>
                <a:spcPts val="800"/>
              </a:spcAft>
              <a:buClr>
                <a:schemeClr val="dk1"/>
              </a:buClr>
              <a:buSzPts val="1100"/>
              <a:buFont typeface="Arial"/>
              <a:buNone/>
            </a:pPr>
            <a:r>
              <a:rPr lang="en" sz="1300" b="1">
                <a:solidFill>
                  <a:schemeClr val="dk1"/>
                </a:solidFill>
                <a:latin typeface="Calibri"/>
                <a:ea typeface="Calibri"/>
                <a:cs typeface="Calibri"/>
                <a:sym typeface="Calibri"/>
              </a:rPr>
              <a:t>Chenebuah &amp; Chenebuah (2023):</a:t>
            </a:r>
            <a:endParaRPr sz="2100" b="1">
              <a:latin typeface="Calibri"/>
              <a:ea typeface="Calibri"/>
              <a:cs typeface="Calibri"/>
              <a:sym typeface="Calibri"/>
            </a:endParaRPr>
          </a:p>
        </p:txBody>
      </p:sp>
      <p:sp>
        <p:nvSpPr>
          <p:cNvPr id="422" name="Google Shape;422;p44"/>
          <p:cNvSpPr txBox="1"/>
          <p:nvPr/>
        </p:nvSpPr>
        <p:spPr>
          <a:xfrm>
            <a:off x="-134875" y="4274100"/>
            <a:ext cx="9144000" cy="646500"/>
          </a:xfrm>
          <a:prstGeom prst="rect">
            <a:avLst/>
          </a:prstGeom>
          <a:noFill/>
          <a:ln>
            <a:noFill/>
          </a:ln>
        </p:spPr>
        <p:txBody>
          <a:bodyPr spcFirstLastPara="1" wrap="square" lIns="91425" tIns="91425" rIns="91425" bIns="91425" anchor="t" anchorCtr="0">
            <a:spAutoFit/>
          </a:bodyPr>
          <a:lstStyle/>
          <a:p>
            <a:pPr marL="457200" lvl="0" indent="0" algn="l" rtl="0">
              <a:lnSpc>
                <a:spcPct val="100000"/>
              </a:lnSpc>
              <a:spcBef>
                <a:spcPts val="0"/>
              </a:spcBef>
              <a:spcAft>
                <a:spcPts val="0"/>
              </a:spcAft>
              <a:buNone/>
            </a:pPr>
            <a:r>
              <a:rPr lang="en" sz="1000" b="1">
                <a:solidFill>
                  <a:schemeClr val="dk1"/>
                </a:solidFill>
              </a:rPr>
              <a:t>Reference-</a:t>
            </a:r>
            <a:endParaRPr sz="1000" b="1">
              <a:solidFill>
                <a:schemeClr val="dk1"/>
              </a:solidFill>
            </a:endParaRPr>
          </a:p>
          <a:p>
            <a:pPr marL="457200" lvl="0" indent="0" algn="l" rtl="0">
              <a:lnSpc>
                <a:spcPct val="100000"/>
              </a:lnSpc>
              <a:spcBef>
                <a:spcPts val="0"/>
              </a:spcBef>
              <a:spcAft>
                <a:spcPts val="0"/>
              </a:spcAft>
              <a:buNone/>
            </a:pPr>
            <a:r>
              <a:rPr lang="en" sz="1000">
                <a:solidFill>
                  <a:schemeClr val="dk1"/>
                </a:solidFill>
              </a:rPr>
              <a:t>Chenebuah, E. T., &amp; Chenebuah, D. T. (2023). </a:t>
            </a:r>
            <a:r>
              <a:rPr lang="en" sz="1000" i="1">
                <a:solidFill>
                  <a:schemeClr val="dk1"/>
                </a:solidFill>
              </a:rPr>
              <a:t>An Inorganic ABX3 Perovskite Materials Dataset for Target Property Prediction and Classification Using Machine Learning</a:t>
            </a:r>
            <a:r>
              <a:rPr lang="en" sz="1000">
                <a:solidFill>
                  <a:schemeClr val="dk1"/>
                </a:solidFill>
              </a:rPr>
              <a:t>. [Preprint]. University of Ottawa &amp; University of Nigeria. Dataset available at</a:t>
            </a:r>
            <a:r>
              <a:rPr lang="en" sz="1000">
                <a:solidFill>
                  <a:schemeClr val="dk1"/>
                </a:solidFill>
                <a:uFill>
                  <a:noFill/>
                </a:uFill>
                <a:hlinkClick r:id="rId5">
                  <a:extLst>
                    <a:ext uri="{A12FA001-AC4F-418D-AE19-62706E023703}">
                      <ahyp:hlinkClr xmlns:ahyp="http://schemas.microsoft.com/office/drawing/2018/hyperlinkcolor" val="tx"/>
                    </a:ext>
                  </a:extLst>
                </a:hlinkClick>
              </a:rPr>
              <a:t> </a:t>
            </a:r>
            <a:r>
              <a:rPr lang="en" sz="1000" u="sng">
                <a:solidFill>
                  <a:srgbClr val="1155CC"/>
                </a:solidFill>
                <a:hlinkClick r:id="rId5">
                  <a:extLst>
                    <a:ext uri="{A12FA001-AC4F-418D-AE19-62706E023703}">
                      <ahyp:hlinkClr xmlns:ahyp="http://schemas.microsoft.com/office/drawing/2018/hyperlinkcolor" val="tx"/>
                    </a:ext>
                  </a:extLst>
                </a:hlinkClick>
              </a:rPr>
              <a:t>https://github.com/chenebuah/ML_abx3_dataset</a:t>
            </a:r>
            <a:endParaRPr sz="1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45"/>
          <p:cNvSpPr txBox="1"/>
          <p:nvPr/>
        </p:nvSpPr>
        <p:spPr>
          <a:xfrm>
            <a:off x="141575" y="369600"/>
            <a:ext cx="3900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DATASET &amp; PREPROCESSING</a:t>
            </a:r>
            <a:endParaRPr sz="1100">
              <a:solidFill>
                <a:schemeClr val="dk1"/>
              </a:solidFill>
            </a:endParaRPr>
          </a:p>
        </p:txBody>
      </p:sp>
      <p:graphicFrame>
        <p:nvGraphicFramePr>
          <p:cNvPr id="428" name="Google Shape;428;p45"/>
          <p:cNvGraphicFramePr/>
          <p:nvPr/>
        </p:nvGraphicFramePr>
        <p:xfrm>
          <a:off x="952500" y="1061900"/>
          <a:ext cx="7239000" cy="3577154"/>
        </p:xfrm>
        <a:graphic>
          <a:graphicData uri="http://schemas.openxmlformats.org/drawingml/2006/table">
            <a:tbl>
              <a:tblPr>
                <a:noFill/>
                <a:tableStyleId>{3032CF4D-9CC3-4E76-84FB-A22FDB52ACE8}</a:tableStyleId>
              </a:tblPr>
              <a:tblGrid>
                <a:gridCol w="1234300">
                  <a:extLst>
                    <a:ext uri="{9D8B030D-6E8A-4147-A177-3AD203B41FA5}">
                      <a16:colId xmlns:a16="http://schemas.microsoft.com/office/drawing/2014/main" val="20000"/>
                    </a:ext>
                  </a:extLst>
                </a:gridCol>
                <a:gridCol w="6004700">
                  <a:extLst>
                    <a:ext uri="{9D8B030D-6E8A-4147-A177-3AD203B41FA5}">
                      <a16:colId xmlns:a16="http://schemas.microsoft.com/office/drawing/2014/main" val="20001"/>
                    </a:ext>
                  </a:extLst>
                </a:gridCol>
              </a:tblGrid>
              <a:tr h="381000">
                <a:tc>
                  <a:txBody>
                    <a:bodyPr/>
                    <a:lstStyle/>
                    <a:p>
                      <a:pPr marL="0" lvl="0" indent="0" algn="ctr" rtl="0">
                        <a:lnSpc>
                          <a:spcPct val="115833"/>
                        </a:lnSpc>
                        <a:spcBef>
                          <a:spcPts val="0"/>
                        </a:spcBef>
                        <a:spcAft>
                          <a:spcPts val="800"/>
                        </a:spcAft>
                        <a:buClr>
                          <a:schemeClr val="dk1"/>
                        </a:buClr>
                        <a:buSzPts val="1100"/>
                        <a:buFont typeface="Arial"/>
                        <a:buNone/>
                      </a:pPr>
                      <a:r>
                        <a:rPr lang="en" sz="1200" b="1" dirty="0">
                          <a:solidFill>
                            <a:schemeClr val="dk1"/>
                          </a:solidFill>
                          <a:latin typeface="Calibri"/>
                          <a:ea typeface="Calibri"/>
                          <a:cs typeface="Calibri"/>
                          <a:sym typeface="Calibri"/>
                        </a:rPr>
                        <a:t>Category</a:t>
                      </a:r>
                      <a:endParaRPr dirty="0"/>
                    </a:p>
                  </a:txBody>
                  <a:tcPr marL="91425" marR="91425" marT="91425" marB="91425"/>
                </a:tc>
                <a:tc>
                  <a:txBody>
                    <a:bodyPr/>
                    <a:lstStyle/>
                    <a:p>
                      <a:pPr marL="457200" lvl="0" indent="0" algn="ctr" rtl="0">
                        <a:lnSpc>
                          <a:spcPct val="115833"/>
                        </a:lnSpc>
                        <a:spcBef>
                          <a:spcPts val="0"/>
                        </a:spcBef>
                        <a:spcAft>
                          <a:spcPts val="800"/>
                        </a:spcAft>
                        <a:buClr>
                          <a:schemeClr val="dk1"/>
                        </a:buClr>
                        <a:buSzPts val="1100"/>
                        <a:buFont typeface="Arial"/>
                        <a:buNone/>
                      </a:pPr>
                      <a:r>
                        <a:rPr lang="en" sz="1200" b="1">
                          <a:solidFill>
                            <a:schemeClr val="dk1"/>
                          </a:solidFill>
                          <a:latin typeface="Calibri"/>
                          <a:ea typeface="Calibri"/>
                          <a:cs typeface="Calibri"/>
                          <a:sym typeface="Calibri"/>
                        </a:rPr>
                        <a:t>Features</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833"/>
                        </a:lnSpc>
                        <a:spcBef>
                          <a:spcPts val="0"/>
                        </a:spcBef>
                        <a:spcAft>
                          <a:spcPts val="800"/>
                        </a:spcAft>
                        <a:buClr>
                          <a:schemeClr val="dk1"/>
                        </a:buClr>
                        <a:buSzPts val="1100"/>
                        <a:buFont typeface="Arial"/>
                        <a:buNone/>
                      </a:pPr>
                      <a:r>
                        <a:rPr lang="en" sz="1200" b="1">
                          <a:solidFill>
                            <a:schemeClr val="dk1"/>
                          </a:solidFill>
                          <a:latin typeface="Calibri"/>
                          <a:ea typeface="Calibri"/>
                          <a:cs typeface="Calibri"/>
                          <a:sym typeface="Calibri"/>
                        </a:rPr>
                        <a:t>Physicochemical Features</a:t>
                      </a:r>
                      <a:endParaRPr/>
                    </a:p>
                  </a:txBody>
                  <a:tcPr marL="91425" marR="91425" marT="91425" marB="91425"/>
                </a:tc>
                <a:tc>
                  <a:txBody>
                    <a:bodyPr/>
                    <a:lstStyle/>
                    <a:p>
                      <a:pPr marL="457200" lvl="0" indent="0" algn="l" rtl="0">
                        <a:lnSpc>
                          <a:spcPct val="115833"/>
                        </a:lnSpc>
                        <a:spcBef>
                          <a:spcPts val="0"/>
                        </a:spcBef>
                        <a:spcAft>
                          <a:spcPts val="800"/>
                        </a:spcAft>
                        <a:buClr>
                          <a:schemeClr val="dk1"/>
                        </a:buClr>
                        <a:buSzPts val="1100"/>
                        <a:buFont typeface="Arial"/>
                        <a:buNone/>
                      </a:pPr>
                      <a:r>
                        <a:rPr lang="en" sz="1000" dirty="0">
                          <a:solidFill>
                            <a:schemeClr val="dk1"/>
                          </a:solidFill>
                          <a:latin typeface="Calibri"/>
                          <a:ea typeface="Calibri"/>
                          <a:cs typeface="Calibri"/>
                          <a:sym typeface="Calibri"/>
                        </a:rPr>
                        <a:t>Atomic Number (Z), Group Number (grp), Row Number (row), Pettifor Mendeleev Number (pet_mn), Villars Modified Mendeleev Number (mn), IUPAC Ordering Number (iupac), Average Ionic Radius (av_ionrad), Atomic Radius (atom_rad), Calculated Atomic Radius (cal_atom_rad), Covalent Radius (cov_rad), Van der Waals Radius (vdw), Pauling Electronegativity (x), Electron Affinity (ea), First Ionization Energy (ie), Static Average Electric Dipole Polarizability (p), Valence Electrons (val), Atomic Mass (atom_mass), Elemental Solid Density (rho), Molar Volume (mol_vol), Boiling Point (bp), Melting Point (mp), Thermal Conductivity (k), Heat of Fusion (heat_fus), Heat of Vaporization (haet_vap), Specific Heat (spec_heat), Sum of sp-Bonding Radius (rsp), Average of sp-Bonding Radius (av_rsp)</a:t>
                      </a:r>
                      <a:endParaRPr sz="1200"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15833"/>
                        </a:lnSpc>
                        <a:spcBef>
                          <a:spcPts val="0"/>
                        </a:spcBef>
                        <a:spcAft>
                          <a:spcPts val="800"/>
                        </a:spcAft>
                        <a:buClr>
                          <a:schemeClr val="dk1"/>
                        </a:buClr>
                        <a:buSzPts val="1100"/>
                        <a:buFont typeface="Arial"/>
                        <a:buNone/>
                      </a:pPr>
                      <a:r>
                        <a:rPr lang="en" sz="1200" b="1">
                          <a:solidFill>
                            <a:schemeClr val="dk1"/>
                          </a:solidFill>
                          <a:latin typeface="Calibri"/>
                          <a:ea typeface="Calibri"/>
                          <a:cs typeface="Calibri"/>
                          <a:sym typeface="Calibri"/>
                        </a:rPr>
                        <a:t>Stability &amp; Geometrical Features</a:t>
                      </a:r>
                      <a:endParaRPr/>
                    </a:p>
                  </a:txBody>
                  <a:tcPr marL="91425" marR="91425" marT="91425" marB="91425"/>
                </a:tc>
                <a:tc>
                  <a:txBody>
                    <a:bodyPr/>
                    <a:lstStyle/>
                    <a:p>
                      <a:pPr marL="457200" lvl="0" indent="0" algn="l" rtl="0">
                        <a:lnSpc>
                          <a:spcPct val="115833"/>
                        </a:lnSpc>
                        <a:spcBef>
                          <a:spcPts val="0"/>
                        </a:spcBef>
                        <a:spcAft>
                          <a:spcPts val="800"/>
                        </a:spcAft>
                        <a:buClr>
                          <a:schemeClr val="dk1"/>
                        </a:buClr>
                        <a:buSzPts val="1100"/>
                        <a:buFont typeface="Arial"/>
                        <a:buNone/>
                      </a:pPr>
                      <a:r>
                        <a:rPr lang="en" sz="1000">
                          <a:solidFill>
                            <a:schemeClr val="dk1"/>
                          </a:solidFill>
                          <a:latin typeface="Calibri"/>
                          <a:ea typeface="Calibri"/>
                          <a:cs typeface="Calibri"/>
                          <a:sym typeface="Calibri"/>
                        </a:rPr>
                        <a:t>Goldschmidt Tolerance Factor (gtf), Octahedral Factor (of)</a:t>
                      </a:r>
                      <a:endParaRPr sz="12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lnSpc>
                          <a:spcPct val="115833"/>
                        </a:lnSpc>
                        <a:spcBef>
                          <a:spcPts val="0"/>
                        </a:spcBef>
                        <a:spcAft>
                          <a:spcPts val="800"/>
                        </a:spcAft>
                        <a:buClr>
                          <a:schemeClr val="dk1"/>
                        </a:buClr>
                        <a:buSzPts val="1100"/>
                        <a:buFont typeface="Arial"/>
                        <a:buNone/>
                      </a:pPr>
                      <a:r>
                        <a:rPr lang="en" sz="1200" b="1">
                          <a:solidFill>
                            <a:schemeClr val="dk1"/>
                          </a:solidFill>
                          <a:latin typeface="Calibri"/>
                          <a:ea typeface="Calibri"/>
                          <a:cs typeface="Calibri"/>
                          <a:sym typeface="Calibri"/>
                        </a:rPr>
                        <a:t>OQMD (DFT-based) Properties</a:t>
                      </a:r>
                      <a:endParaRPr/>
                    </a:p>
                  </a:txBody>
                  <a:tcPr marL="91425" marR="91425" marT="91425" marB="91425"/>
                </a:tc>
                <a:tc>
                  <a:txBody>
                    <a:bodyPr/>
                    <a:lstStyle/>
                    <a:p>
                      <a:pPr marL="457200" lvl="0" indent="0" algn="l" rtl="0">
                        <a:lnSpc>
                          <a:spcPct val="115833"/>
                        </a:lnSpc>
                        <a:spcBef>
                          <a:spcPts val="0"/>
                        </a:spcBef>
                        <a:spcAft>
                          <a:spcPts val="800"/>
                        </a:spcAft>
                        <a:buClr>
                          <a:schemeClr val="dk1"/>
                        </a:buClr>
                        <a:buSzPts val="1100"/>
                        <a:buFont typeface="Arial"/>
                        <a:buNone/>
                      </a:pPr>
                      <a:r>
                        <a:rPr lang="en" sz="1000" dirty="0">
                          <a:solidFill>
                            <a:schemeClr val="dk1"/>
                          </a:solidFill>
                          <a:latin typeface="Calibri"/>
                          <a:ea typeface="Calibri"/>
                          <a:cs typeface="Calibri"/>
                          <a:sym typeface="Calibri"/>
                        </a:rPr>
                        <a:t>Unit Cell Volume (vol), Crystal System (Cs), Stability Energy (Es), Formation Energy (Ef), Energy Band Gap (Eg)</a:t>
                      </a:r>
                      <a:endParaRPr sz="1200"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2"/>
        <p:cNvGrpSpPr/>
        <p:nvPr/>
      </p:nvGrpSpPr>
      <p:grpSpPr>
        <a:xfrm>
          <a:off x="0" y="0"/>
          <a:ext cx="0" cy="0"/>
          <a:chOff x="0" y="0"/>
          <a:chExt cx="0" cy="0"/>
        </a:xfrm>
      </p:grpSpPr>
      <p:sp>
        <p:nvSpPr>
          <p:cNvPr id="433" name="Google Shape;433;p46"/>
          <p:cNvSpPr txBox="1"/>
          <p:nvPr/>
        </p:nvSpPr>
        <p:spPr>
          <a:xfrm>
            <a:off x="141575" y="369600"/>
            <a:ext cx="3900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001B66"/>
                </a:solidFill>
                <a:latin typeface="Calibri"/>
                <a:ea typeface="Calibri"/>
                <a:cs typeface="Calibri"/>
                <a:sym typeface="Calibri"/>
              </a:rPr>
              <a:t>DATASET &amp; PREPROCESSING</a:t>
            </a:r>
            <a:endParaRPr sz="1100">
              <a:solidFill>
                <a:schemeClr val="dk1"/>
              </a:solidFill>
            </a:endParaRPr>
          </a:p>
        </p:txBody>
      </p:sp>
      <p:sp>
        <p:nvSpPr>
          <p:cNvPr id="434" name="Google Shape;434;p46"/>
          <p:cNvSpPr/>
          <p:nvPr/>
        </p:nvSpPr>
        <p:spPr>
          <a:xfrm>
            <a:off x="5154640" y="1389450"/>
            <a:ext cx="2280591" cy="1715114"/>
          </a:xfrm>
          <a:custGeom>
            <a:avLst/>
            <a:gdLst/>
            <a:ahLst/>
            <a:cxnLst/>
            <a:rect l="l" t="t" r="r" b="b"/>
            <a:pathLst>
              <a:path w="643326" h="483812" extrusionOk="0">
                <a:moveTo>
                  <a:pt x="0" y="0"/>
                </a:moveTo>
                <a:lnTo>
                  <a:pt x="441474" y="0"/>
                </a:lnTo>
                <a:cubicBezTo>
                  <a:pt x="525600" y="0"/>
                  <a:pt x="599915" y="43425"/>
                  <a:pt x="643326" y="108931"/>
                </a:cubicBezTo>
                <a:cubicBezTo>
                  <a:pt x="630327" y="111139"/>
                  <a:pt x="618064" y="115065"/>
                  <a:pt x="606537" y="120462"/>
                </a:cubicBezTo>
                <a:cubicBezTo>
                  <a:pt x="569257" y="69677"/>
                  <a:pt x="509167" y="36801"/>
                  <a:pt x="441474" y="36801"/>
                </a:cubicBezTo>
                <a:lnTo>
                  <a:pt x="46600" y="36801"/>
                </a:lnTo>
                <a:cubicBezTo>
                  <a:pt x="32375" y="23062"/>
                  <a:pt x="16678" y="10550"/>
                  <a:pt x="0" y="0"/>
                </a:cubicBezTo>
                <a:close/>
                <a:moveTo>
                  <a:pt x="441474" y="447011"/>
                </a:moveTo>
                <a:lnTo>
                  <a:pt x="46600" y="447011"/>
                </a:lnTo>
                <a:cubicBezTo>
                  <a:pt x="32375" y="460750"/>
                  <a:pt x="16678" y="473263"/>
                  <a:pt x="0" y="483812"/>
                </a:cubicBezTo>
                <a:lnTo>
                  <a:pt x="441474" y="483812"/>
                </a:lnTo>
                <a:cubicBezTo>
                  <a:pt x="525600" y="483812"/>
                  <a:pt x="599915" y="440387"/>
                  <a:pt x="643326" y="374881"/>
                </a:cubicBezTo>
                <a:cubicBezTo>
                  <a:pt x="630327" y="372673"/>
                  <a:pt x="618064" y="368747"/>
                  <a:pt x="606537" y="363350"/>
                </a:cubicBezTo>
                <a:cubicBezTo>
                  <a:pt x="569257" y="414135"/>
                  <a:pt x="509167" y="447011"/>
                  <a:pt x="441474" y="447011"/>
                </a:cubicBezTo>
                <a:close/>
              </a:path>
            </a:pathLst>
          </a:custGeom>
          <a:solidFill>
            <a:srgbClr val="6EA56C"/>
          </a:solidFill>
          <a:ln>
            <a:noFill/>
          </a:ln>
        </p:spPr>
        <p:txBody>
          <a:bodyPr spcFirstLastPara="1" wrap="square" lIns="58575" tIns="29275" rIns="58575" bIns="29275" anchor="ctr" anchorCtr="0">
            <a:noAutofit/>
          </a:bodyPr>
          <a:lstStyle/>
          <a:p>
            <a:pPr marL="0" marR="0" lvl="0" indent="0" algn="l" rtl="0">
              <a:spcBef>
                <a:spcPts val="0"/>
              </a:spcBef>
              <a:spcAft>
                <a:spcPts val="0"/>
              </a:spcAft>
              <a:buNone/>
            </a:pPr>
            <a:endParaRPr sz="1153">
              <a:solidFill>
                <a:srgbClr val="000000"/>
              </a:solidFill>
              <a:latin typeface="Calibri"/>
              <a:ea typeface="Calibri"/>
              <a:cs typeface="Calibri"/>
              <a:sym typeface="Calibri"/>
            </a:endParaRPr>
          </a:p>
        </p:txBody>
      </p:sp>
      <p:sp>
        <p:nvSpPr>
          <p:cNvPr id="435" name="Google Shape;435;p46"/>
          <p:cNvSpPr/>
          <p:nvPr/>
        </p:nvSpPr>
        <p:spPr>
          <a:xfrm>
            <a:off x="1794470" y="1389450"/>
            <a:ext cx="2280591" cy="1715114"/>
          </a:xfrm>
          <a:custGeom>
            <a:avLst/>
            <a:gdLst/>
            <a:ahLst/>
            <a:cxnLst/>
            <a:rect l="l" t="t" r="r" b="b"/>
            <a:pathLst>
              <a:path w="643326" h="483812" extrusionOk="0">
                <a:moveTo>
                  <a:pt x="36790" y="120462"/>
                </a:moveTo>
                <a:cubicBezTo>
                  <a:pt x="25262" y="114820"/>
                  <a:pt x="12999" y="110894"/>
                  <a:pt x="0" y="108931"/>
                </a:cubicBezTo>
                <a:cubicBezTo>
                  <a:pt x="43412" y="43425"/>
                  <a:pt x="117726" y="0"/>
                  <a:pt x="201852" y="0"/>
                </a:cubicBezTo>
                <a:lnTo>
                  <a:pt x="643326" y="0"/>
                </a:lnTo>
                <a:cubicBezTo>
                  <a:pt x="626403" y="10550"/>
                  <a:pt x="610951" y="23062"/>
                  <a:pt x="596726" y="36801"/>
                </a:cubicBezTo>
                <a:lnTo>
                  <a:pt x="201852" y="36801"/>
                </a:lnTo>
                <a:cubicBezTo>
                  <a:pt x="134159" y="36801"/>
                  <a:pt x="74070" y="69677"/>
                  <a:pt x="36790" y="120462"/>
                </a:cubicBezTo>
                <a:close/>
                <a:moveTo>
                  <a:pt x="596726" y="447011"/>
                </a:moveTo>
                <a:lnTo>
                  <a:pt x="201852" y="447011"/>
                </a:lnTo>
                <a:cubicBezTo>
                  <a:pt x="134159" y="447011"/>
                  <a:pt x="74070" y="414135"/>
                  <a:pt x="36790" y="363350"/>
                </a:cubicBezTo>
                <a:cubicBezTo>
                  <a:pt x="25262" y="368993"/>
                  <a:pt x="12999" y="372918"/>
                  <a:pt x="0" y="374881"/>
                </a:cubicBezTo>
                <a:cubicBezTo>
                  <a:pt x="43412" y="440387"/>
                  <a:pt x="117726" y="483812"/>
                  <a:pt x="201852" y="483812"/>
                </a:cubicBezTo>
                <a:lnTo>
                  <a:pt x="643326" y="483812"/>
                </a:lnTo>
                <a:cubicBezTo>
                  <a:pt x="626403" y="473263"/>
                  <a:pt x="610951" y="460750"/>
                  <a:pt x="596726" y="447011"/>
                </a:cubicBezTo>
                <a:close/>
              </a:path>
            </a:pathLst>
          </a:custGeom>
          <a:solidFill>
            <a:srgbClr val="F15F47"/>
          </a:solidFill>
          <a:ln>
            <a:noFill/>
          </a:ln>
        </p:spPr>
        <p:txBody>
          <a:bodyPr spcFirstLastPara="1" wrap="square" lIns="58575" tIns="29275" rIns="58575" bIns="29275" anchor="ctr" anchorCtr="0">
            <a:noAutofit/>
          </a:bodyPr>
          <a:lstStyle/>
          <a:p>
            <a:pPr marL="0" marR="0" lvl="0" indent="0" algn="l" rtl="0">
              <a:spcBef>
                <a:spcPts val="0"/>
              </a:spcBef>
              <a:spcAft>
                <a:spcPts val="0"/>
              </a:spcAft>
              <a:buNone/>
            </a:pPr>
            <a:endParaRPr sz="1153">
              <a:solidFill>
                <a:srgbClr val="000000"/>
              </a:solidFill>
              <a:latin typeface="Calibri"/>
              <a:ea typeface="Calibri"/>
              <a:cs typeface="Calibri"/>
              <a:sym typeface="Calibri"/>
            </a:endParaRPr>
          </a:p>
        </p:txBody>
      </p:sp>
      <p:grpSp>
        <p:nvGrpSpPr>
          <p:cNvPr id="436" name="Google Shape;436;p46"/>
          <p:cNvGrpSpPr/>
          <p:nvPr/>
        </p:nvGrpSpPr>
        <p:grpSpPr>
          <a:xfrm>
            <a:off x="3814853" y="1446813"/>
            <a:ext cx="1599641" cy="1600161"/>
            <a:chOff x="4847656" y="2149038"/>
            <a:chExt cx="2496708" cy="2497520"/>
          </a:xfrm>
        </p:grpSpPr>
        <p:sp>
          <p:nvSpPr>
            <p:cNvPr id="437" name="Google Shape;437;p46"/>
            <p:cNvSpPr/>
            <p:nvPr/>
          </p:nvSpPr>
          <p:spPr>
            <a:xfrm>
              <a:off x="4847656" y="2149038"/>
              <a:ext cx="1248364" cy="2497520"/>
            </a:xfrm>
            <a:custGeom>
              <a:avLst/>
              <a:gdLst/>
              <a:ahLst/>
              <a:cxnLst/>
              <a:rect l="l" t="t" r="r" b="b"/>
              <a:pathLst>
                <a:path w="225642" h="451427" extrusionOk="0">
                  <a:moveTo>
                    <a:pt x="225642" y="12512"/>
                  </a:moveTo>
                  <a:lnTo>
                    <a:pt x="225642" y="0"/>
                  </a:lnTo>
                  <a:cubicBezTo>
                    <a:pt x="101294" y="0"/>
                    <a:pt x="0" y="101080"/>
                    <a:pt x="0" y="225714"/>
                  </a:cubicBezTo>
                  <a:cubicBezTo>
                    <a:pt x="0" y="350347"/>
                    <a:pt x="101049" y="451427"/>
                    <a:pt x="225642" y="451427"/>
                  </a:cubicBezTo>
                  <a:lnTo>
                    <a:pt x="225642" y="438915"/>
                  </a:lnTo>
                  <a:cubicBezTo>
                    <a:pt x="108161" y="438915"/>
                    <a:pt x="12754" y="343477"/>
                    <a:pt x="12754" y="225959"/>
                  </a:cubicBezTo>
                  <a:cubicBezTo>
                    <a:pt x="12754" y="108441"/>
                    <a:pt x="108161" y="13003"/>
                    <a:pt x="225642" y="13003"/>
                  </a:cubicBezTo>
                  <a:close/>
                </a:path>
              </a:pathLst>
            </a:custGeom>
            <a:solidFill>
              <a:srgbClr val="F15F47"/>
            </a:solidFill>
            <a:ln>
              <a:noFill/>
            </a:ln>
          </p:spPr>
          <p:txBody>
            <a:bodyPr spcFirstLastPara="1" wrap="square" lIns="58575" tIns="29275" rIns="58575" bIns="29275" anchor="ctr" anchorCtr="0">
              <a:noAutofit/>
            </a:bodyPr>
            <a:lstStyle/>
            <a:p>
              <a:pPr marL="0" marR="0" lvl="0" indent="0" algn="l" rtl="0">
                <a:spcBef>
                  <a:spcPts val="0"/>
                </a:spcBef>
                <a:spcAft>
                  <a:spcPts val="0"/>
                </a:spcAft>
                <a:buNone/>
              </a:pPr>
              <a:endParaRPr sz="1153">
                <a:solidFill>
                  <a:srgbClr val="000000"/>
                </a:solidFill>
                <a:latin typeface="Calibri"/>
                <a:ea typeface="Calibri"/>
                <a:cs typeface="Calibri"/>
                <a:sym typeface="Calibri"/>
              </a:endParaRPr>
            </a:p>
          </p:txBody>
        </p:sp>
        <p:sp>
          <p:nvSpPr>
            <p:cNvPr id="438" name="Google Shape;438;p46"/>
            <p:cNvSpPr/>
            <p:nvPr/>
          </p:nvSpPr>
          <p:spPr>
            <a:xfrm>
              <a:off x="6096000" y="2149038"/>
              <a:ext cx="1248364" cy="2497520"/>
            </a:xfrm>
            <a:custGeom>
              <a:avLst/>
              <a:gdLst/>
              <a:ahLst/>
              <a:cxnLst/>
              <a:rect l="l" t="t" r="r" b="b"/>
              <a:pathLst>
                <a:path w="225642" h="451427" extrusionOk="0">
                  <a:moveTo>
                    <a:pt x="0" y="12512"/>
                  </a:moveTo>
                  <a:lnTo>
                    <a:pt x="0" y="0"/>
                  </a:lnTo>
                  <a:cubicBezTo>
                    <a:pt x="124349" y="0"/>
                    <a:pt x="225642" y="101080"/>
                    <a:pt x="225642" y="225714"/>
                  </a:cubicBezTo>
                  <a:cubicBezTo>
                    <a:pt x="225642" y="350347"/>
                    <a:pt x="124349" y="451427"/>
                    <a:pt x="0" y="451427"/>
                  </a:cubicBezTo>
                  <a:lnTo>
                    <a:pt x="0" y="438915"/>
                  </a:lnTo>
                  <a:cubicBezTo>
                    <a:pt x="117481" y="438915"/>
                    <a:pt x="212889" y="343477"/>
                    <a:pt x="212889" y="225959"/>
                  </a:cubicBezTo>
                  <a:cubicBezTo>
                    <a:pt x="212889" y="108441"/>
                    <a:pt x="117481" y="13003"/>
                    <a:pt x="0" y="13003"/>
                  </a:cubicBezTo>
                  <a:close/>
                </a:path>
              </a:pathLst>
            </a:custGeom>
            <a:solidFill>
              <a:srgbClr val="6EA56C"/>
            </a:solidFill>
            <a:ln>
              <a:noFill/>
            </a:ln>
          </p:spPr>
          <p:txBody>
            <a:bodyPr spcFirstLastPara="1" wrap="square" lIns="58575" tIns="29275" rIns="58575" bIns="29275" anchor="ctr" anchorCtr="0">
              <a:noAutofit/>
            </a:bodyPr>
            <a:lstStyle/>
            <a:p>
              <a:pPr marL="0" marR="0" lvl="0" indent="0" algn="l" rtl="0">
                <a:spcBef>
                  <a:spcPts val="0"/>
                </a:spcBef>
                <a:spcAft>
                  <a:spcPts val="0"/>
                </a:spcAft>
                <a:buNone/>
              </a:pPr>
              <a:endParaRPr sz="1153">
                <a:solidFill>
                  <a:srgbClr val="000000"/>
                </a:solidFill>
                <a:latin typeface="Calibri"/>
                <a:ea typeface="Calibri"/>
                <a:cs typeface="Calibri"/>
                <a:sym typeface="Calibri"/>
              </a:endParaRPr>
            </a:p>
          </p:txBody>
        </p:sp>
      </p:grpSp>
      <p:sp>
        <p:nvSpPr>
          <p:cNvPr id="439" name="Google Shape;439;p46"/>
          <p:cNvSpPr/>
          <p:nvPr/>
        </p:nvSpPr>
        <p:spPr>
          <a:xfrm>
            <a:off x="1345000" y="1873852"/>
            <a:ext cx="745996" cy="746230"/>
          </a:xfrm>
          <a:custGeom>
            <a:avLst/>
            <a:gdLst/>
            <a:ahLst/>
            <a:cxnLst/>
            <a:rect l="l" t="t" r="r" b="b"/>
            <a:pathLst>
              <a:path w="210436" h="210502" extrusionOk="0">
                <a:moveTo>
                  <a:pt x="105218" y="210502"/>
                </a:moveTo>
                <a:cubicBezTo>
                  <a:pt x="47336" y="210502"/>
                  <a:pt x="0" y="163397"/>
                  <a:pt x="0" y="105251"/>
                </a:cubicBezTo>
                <a:cubicBezTo>
                  <a:pt x="0" y="47105"/>
                  <a:pt x="47091" y="0"/>
                  <a:pt x="105218" y="0"/>
                </a:cubicBezTo>
                <a:cubicBezTo>
                  <a:pt x="163345" y="0"/>
                  <a:pt x="210436" y="47105"/>
                  <a:pt x="210436" y="105251"/>
                </a:cubicBezTo>
                <a:cubicBezTo>
                  <a:pt x="210436" y="163397"/>
                  <a:pt x="163345" y="210502"/>
                  <a:pt x="105218" y="210502"/>
                </a:cubicBezTo>
                <a:close/>
                <a:moveTo>
                  <a:pt x="105218" y="12758"/>
                </a:moveTo>
                <a:cubicBezTo>
                  <a:pt x="54203" y="12758"/>
                  <a:pt x="12754" y="54220"/>
                  <a:pt x="12754" y="105251"/>
                </a:cubicBezTo>
                <a:cubicBezTo>
                  <a:pt x="12754" y="156282"/>
                  <a:pt x="54203" y="197745"/>
                  <a:pt x="105218" y="197745"/>
                </a:cubicBezTo>
                <a:cubicBezTo>
                  <a:pt x="156233" y="197745"/>
                  <a:pt x="197682" y="156282"/>
                  <a:pt x="197682" y="105251"/>
                </a:cubicBezTo>
                <a:cubicBezTo>
                  <a:pt x="197682" y="54220"/>
                  <a:pt x="156233" y="12758"/>
                  <a:pt x="105218" y="12758"/>
                </a:cubicBezTo>
                <a:close/>
              </a:path>
            </a:pathLst>
          </a:custGeom>
          <a:solidFill>
            <a:srgbClr val="D92C10"/>
          </a:solidFill>
          <a:ln>
            <a:noFill/>
          </a:ln>
        </p:spPr>
        <p:txBody>
          <a:bodyPr spcFirstLastPara="1" wrap="square" lIns="58575" tIns="29275" rIns="58575" bIns="29275" anchor="ctr" anchorCtr="0">
            <a:noAutofit/>
          </a:bodyPr>
          <a:lstStyle/>
          <a:p>
            <a:pPr marL="0" marR="0" lvl="0" indent="0" algn="l" rtl="0">
              <a:spcBef>
                <a:spcPts val="0"/>
              </a:spcBef>
              <a:spcAft>
                <a:spcPts val="0"/>
              </a:spcAft>
              <a:buNone/>
            </a:pPr>
            <a:endParaRPr sz="1153">
              <a:solidFill>
                <a:srgbClr val="000000"/>
              </a:solidFill>
              <a:latin typeface="Calibri"/>
              <a:ea typeface="Calibri"/>
              <a:cs typeface="Calibri"/>
              <a:sym typeface="Calibri"/>
            </a:endParaRPr>
          </a:p>
        </p:txBody>
      </p:sp>
      <p:sp>
        <p:nvSpPr>
          <p:cNvPr id="440" name="Google Shape;440;p46"/>
          <p:cNvSpPr/>
          <p:nvPr/>
        </p:nvSpPr>
        <p:spPr>
          <a:xfrm>
            <a:off x="7138572" y="1873852"/>
            <a:ext cx="745996" cy="746230"/>
          </a:xfrm>
          <a:custGeom>
            <a:avLst/>
            <a:gdLst/>
            <a:ahLst/>
            <a:cxnLst/>
            <a:rect l="l" t="t" r="r" b="b"/>
            <a:pathLst>
              <a:path w="210436" h="210502" extrusionOk="0">
                <a:moveTo>
                  <a:pt x="105218" y="210502"/>
                </a:moveTo>
                <a:cubicBezTo>
                  <a:pt x="47336" y="210502"/>
                  <a:pt x="0" y="163397"/>
                  <a:pt x="0" y="105251"/>
                </a:cubicBezTo>
                <a:cubicBezTo>
                  <a:pt x="0" y="47105"/>
                  <a:pt x="47091" y="0"/>
                  <a:pt x="105218" y="0"/>
                </a:cubicBezTo>
                <a:cubicBezTo>
                  <a:pt x="163346" y="0"/>
                  <a:pt x="210436" y="47105"/>
                  <a:pt x="210436" y="105251"/>
                </a:cubicBezTo>
                <a:cubicBezTo>
                  <a:pt x="210436" y="163397"/>
                  <a:pt x="163346" y="210502"/>
                  <a:pt x="105218" y="210502"/>
                </a:cubicBezTo>
                <a:close/>
                <a:moveTo>
                  <a:pt x="105218" y="12758"/>
                </a:moveTo>
                <a:cubicBezTo>
                  <a:pt x="54203" y="12758"/>
                  <a:pt x="12754" y="54220"/>
                  <a:pt x="12754" y="105251"/>
                </a:cubicBezTo>
                <a:cubicBezTo>
                  <a:pt x="12754" y="156282"/>
                  <a:pt x="54203" y="197745"/>
                  <a:pt x="105218" y="197745"/>
                </a:cubicBezTo>
                <a:cubicBezTo>
                  <a:pt x="156233" y="197745"/>
                  <a:pt x="197682" y="156282"/>
                  <a:pt x="197682" y="105251"/>
                </a:cubicBezTo>
                <a:cubicBezTo>
                  <a:pt x="197682" y="54220"/>
                  <a:pt x="156233" y="12758"/>
                  <a:pt x="105218" y="12758"/>
                </a:cubicBezTo>
                <a:close/>
              </a:path>
            </a:pathLst>
          </a:custGeom>
          <a:solidFill>
            <a:srgbClr val="4F7E4D"/>
          </a:solidFill>
          <a:ln>
            <a:noFill/>
          </a:ln>
        </p:spPr>
        <p:txBody>
          <a:bodyPr spcFirstLastPara="1" wrap="square" lIns="58575" tIns="29275" rIns="58575" bIns="29275" anchor="ctr" anchorCtr="0">
            <a:noAutofit/>
          </a:bodyPr>
          <a:lstStyle/>
          <a:p>
            <a:pPr marL="0" marR="0" lvl="0" indent="0" algn="l" rtl="0">
              <a:spcBef>
                <a:spcPts val="0"/>
              </a:spcBef>
              <a:spcAft>
                <a:spcPts val="0"/>
              </a:spcAft>
              <a:buNone/>
            </a:pPr>
            <a:endParaRPr sz="1153">
              <a:solidFill>
                <a:srgbClr val="000000"/>
              </a:solidFill>
              <a:latin typeface="Calibri"/>
              <a:ea typeface="Calibri"/>
              <a:cs typeface="Calibri"/>
              <a:sym typeface="Calibri"/>
            </a:endParaRPr>
          </a:p>
        </p:txBody>
      </p:sp>
      <p:grpSp>
        <p:nvGrpSpPr>
          <p:cNvPr id="441" name="Google Shape;441;p46"/>
          <p:cNvGrpSpPr/>
          <p:nvPr/>
        </p:nvGrpSpPr>
        <p:grpSpPr>
          <a:xfrm>
            <a:off x="2206113" y="1734212"/>
            <a:ext cx="1493624" cy="1022144"/>
            <a:chOff x="332951" y="2477685"/>
            <a:chExt cx="3942000" cy="1595356"/>
          </a:xfrm>
        </p:grpSpPr>
        <p:sp>
          <p:nvSpPr>
            <p:cNvPr id="442" name="Google Shape;442;p46"/>
            <p:cNvSpPr txBox="1"/>
            <p:nvPr/>
          </p:nvSpPr>
          <p:spPr>
            <a:xfrm>
              <a:off x="360005" y="2477685"/>
              <a:ext cx="3318900" cy="472800"/>
            </a:xfrm>
            <a:prstGeom prst="rect">
              <a:avLst/>
            </a:prstGeom>
            <a:noFill/>
            <a:ln>
              <a:noFill/>
            </a:ln>
          </p:spPr>
          <p:txBody>
            <a:bodyPr spcFirstLastPara="1" wrap="square" lIns="0" tIns="29275" rIns="0" bIns="29275" anchor="b" anchorCtr="0">
              <a:spAutoFit/>
            </a:bodyPr>
            <a:lstStyle/>
            <a:p>
              <a:pPr marL="0" lvl="0" indent="0" algn="l" rtl="0">
                <a:spcBef>
                  <a:spcPts val="0"/>
                </a:spcBef>
                <a:spcAft>
                  <a:spcPts val="0"/>
                </a:spcAft>
                <a:buClr>
                  <a:schemeClr val="dk1"/>
                </a:buClr>
                <a:buSzPts val="941"/>
                <a:buFont typeface="Arial"/>
                <a:buNone/>
              </a:pPr>
              <a:r>
                <a:rPr lang="en" sz="1583" b="1">
                  <a:solidFill>
                    <a:schemeClr val="dk1"/>
                  </a:solidFill>
                  <a:latin typeface="Calibri"/>
                  <a:ea typeface="Calibri"/>
                  <a:cs typeface="Calibri"/>
                  <a:sym typeface="Calibri"/>
                </a:rPr>
                <a:t>Initial Dataset:</a:t>
              </a:r>
              <a:endParaRPr sz="1282" b="1">
                <a:latin typeface="Calibri"/>
                <a:ea typeface="Calibri"/>
                <a:cs typeface="Calibri"/>
                <a:sym typeface="Calibri"/>
              </a:endParaRPr>
            </a:p>
          </p:txBody>
        </p:sp>
        <p:sp>
          <p:nvSpPr>
            <p:cNvPr id="443" name="Google Shape;443;p46"/>
            <p:cNvSpPr txBox="1"/>
            <p:nvPr/>
          </p:nvSpPr>
          <p:spPr>
            <a:xfrm>
              <a:off x="332951" y="3086941"/>
              <a:ext cx="3942000" cy="986100"/>
            </a:xfrm>
            <a:prstGeom prst="rect">
              <a:avLst/>
            </a:prstGeom>
            <a:noFill/>
            <a:ln>
              <a:noFill/>
            </a:ln>
          </p:spPr>
          <p:txBody>
            <a:bodyPr spcFirstLastPara="1" wrap="square" lIns="0" tIns="29275" rIns="0" bIns="29275" anchor="t" anchorCtr="0">
              <a:spAutoFit/>
            </a:bodyPr>
            <a:lstStyle/>
            <a:p>
              <a:pPr marL="0" marR="0" lvl="0" indent="0" algn="l" rtl="0">
                <a:spcBef>
                  <a:spcPts val="0"/>
                </a:spcBef>
                <a:spcAft>
                  <a:spcPts val="0"/>
                </a:spcAft>
                <a:buNone/>
              </a:pPr>
              <a:r>
                <a:rPr lang="en" sz="1240">
                  <a:solidFill>
                    <a:srgbClr val="595959"/>
                  </a:solidFill>
                  <a:latin typeface="Calibri"/>
                  <a:ea typeface="Calibri"/>
                  <a:cs typeface="Calibri"/>
                  <a:sym typeface="Calibri"/>
                </a:rPr>
                <a:t>5329 ABO3 perovskite Compounds</a:t>
              </a:r>
              <a:endParaRPr sz="1240">
                <a:solidFill>
                  <a:srgbClr val="595959"/>
                </a:solidFill>
                <a:latin typeface="Calibri"/>
                <a:ea typeface="Calibri"/>
                <a:cs typeface="Calibri"/>
                <a:sym typeface="Calibri"/>
              </a:endParaRPr>
            </a:p>
            <a:p>
              <a:pPr marL="0" marR="0" lvl="0" indent="0" algn="l" rtl="0">
                <a:spcBef>
                  <a:spcPts val="0"/>
                </a:spcBef>
                <a:spcAft>
                  <a:spcPts val="0"/>
                </a:spcAft>
                <a:buNone/>
              </a:pPr>
              <a:r>
                <a:rPr lang="en" sz="1240">
                  <a:solidFill>
                    <a:srgbClr val="595959"/>
                  </a:solidFill>
                  <a:latin typeface="Calibri"/>
                  <a:ea typeface="Calibri"/>
                  <a:cs typeface="Calibri"/>
                  <a:sym typeface="Calibri"/>
                </a:rPr>
                <a:t>17 Features</a:t>
              </a:r>
              <a:endParaRPr sz="1240">
                <a:solidFill>
                  <a:srgbClr val="595959"/>
                </a:solidFill>
                <a:latin typeface="Calibri"/>
                <a:ea typeface="Calibri"/>
                <a:cs typeface="Calibri"/>
                <a:sym typeface="Calibri"/>
              </a:endParaRPr>
            </a:p>
          </p:txBody>
        </p:sp>
      </p:grpSp>
      <p:grpSp>
        <p:nvGrpSpPr>
          <p:cNvPr id="444" name="Google Shape;444;p46"/>
          <p:cNvGrpSpPr/>
          <p:nvPr/>
        </p:nvGrpSpPr>
        <p:grpSpPr>
          <a:xfrm>
            <a:off x="5682312" y="1689576"/>
            <a:ext cx="1356538" cy="1065429"/>
            <a:chOff x="227540" y="2112225"/>
            <a:chExt cx="3580200" cy="1662914"/>
          </a:xfrm>
        </p:grpSpPr>
        <p:sp>
          <p:nvSpPr>
            <p:cNvPr id="445" name="Google Shape;445;p46"/>
            <p:cNvSpPr txBox="1"/>
            <p:nvPr/>
          </p:nvSpPr>
          <p:spPr>
            <a:xfrm>
              <a:off x="881531" y="2112225"/>
              <a:ext cx="2926200" cy="845100"/>
            </a:xfrm>
            <a:prstGeom prst="rect">
              <a:avLst/>
            </a:prstGeom>
            <a:noFill/>
            <a:ln>
              <a:noFill/>
            </a:ln>
          </p:spPr>
          <p:txBody>
            <a:bodyPr spcFirstLastPara="1" wrap="square" lIns="0" tIns="29275" rIns="0" bIns="29275" anchor="b" anchorCtr="0">
              <a:spAutoFit/>
            </a:bodyPr>
            <a:lstStyle/>
            <a:p>
              <a:pPr marL="0" marR="0" lvl="0" indent="0" algn="r" rtl="0">
                <a:spcBef>
                  <a:spcPts val="0"/>
                </a:spcBef>
                <a:spcAft>
                  <a:spcPts val="0"/>
                </a:spcAft>
                <a:buNone/>
              </a:pPr>
              <a:r>
                <a:rPr lang="en" sz="1566" b="1">
                  <a:latin typeface="Calibri"/>
                  <a:ea typeface="Calibri"/>
                  <a:cs typeface="Calibri"/>
                  <a:sym typeface="Calibri"/>
                </a:rPr>
                <a:t>After Feature Engineering </a:t>
              </a:r>
              <a:endParaRPr sz="925"/>
            </a:p>
          </p:txBody>
        </p:sp>
        <p:sp>
          <p:nvSpPr>
            <p:cNvPr id="446" name="Google Shape;446;p46"/>
            <p:cNvSpPr txBox="1"/>
            <p:nvPr/>
          </p:nvSpPr>
          <p:spPr>
            <a:xfrm>
              <a:off x="227540" y="3086939"/>
              <a:ext cx="3580200" cy="688200"/>
            </a:xfrm>
            <a:prstGeom prst="rect">
              <a:avLst/>
            </a:prstGeom>
            <a:noFill/>
            <a:ln>
              <a:noFill/>
            </a:ln>
          </p:spPr>
          <p:txBody>
            <a:bodyPr spcFirstLastPara="1" wrap="square" lIns="0" tIns="29275" rIns="0" bIns="29275" anchor="t" anchorCtr="0">
              <a:spAutoFit/>
            </a:bodyPr>
            <a:lstStyle/>
            <a:p>
              <a:pPr marL="0" marR="0" lvl="0" indent="0" algn="r" rtl="0">
                <a:spcBef>
                  <a:spcPts val="0"/>
                </a:spcBef>
                <a:spcAft>
                  <a:spcPts val="0"/>
                </a:spcAft>
                <a:buNone/>
              </a:pPr>
              <a:r>
                <a:rPr lang="en" sz="1240">
                  <a:solidFill>
                    <a:srgbClr val="595959"/>
                  </a:solidFill>
                  <a:latin typeface="Calibri"/>
                  <a:ea typeface="Calibri"/>
                  <a:cs typeface="Calibri"/>
                  <a:sym typeface="Calibri"/>
                </a:rPr>
                <a:t>Final Samples: 2213</a:t>
              </a:r>
              <a:endParaRPr sz="1240">
                <a:solidFill>
                  <a:srgbClr val="595959"/>
                </a:solidFill>
                <a:latin typeface="Calibri"/>
                <a:ea typeface="Calibri"/>
                <a:cs typeface="Calibri"/>
                <a:sym typeface="Calibri"/>
              </a:endParaRPr>
            </a:p>
            <a:p>
              <a:pPr marL="0" marR="0" lvl="0" indent="0" algn="r" rtl="0">
                <a:spcBef>
                  <a:spcPts val="0"/>
                </a:spcBef>
                <a:spcAft>
                  <a:spcPts val="0"/>
                </a:spcAft>
                <a:buNone/>
              </a:pPr>
              <a:r>
                <a:rPr lang="en" sz="1240">
                  <a:solidFill>
                    <a:srgbClr val="595959"/>
                  </a:solidFill>
                  <a:latin typeface="Calibri"/>
                  <a:ea typeface="Calibri"/>
                  <a:cs typeface="Calibri"/>
                  <a:sym typeface="Calibri"/>
                </a:rPr>
                <a:t>Final Features: 13</a:t>
              </a:r>
              <a:endParaRPr sz="1240">
                <a:solidFill>
                  <a:srgbClr val="595959"/>
                </a:solidFill>
                <a:latin typeface="Calibri"/>
                <a:ea typeface="Calibri"/>
                <a:cs typeface="Calibri"/>
                <a:sym typeface="Calibri"/>
              </a:endParaRPr>
            </a:p>
          </p:txBody>
        </p:sp>
      </p:grpSp>
      <p:sp>
        <p:nvSpPr>
          <p:cNvPr id="447" name="Google Shape;447;p46"/>
          <p:cNvSpPr txBox="1"/>
          <p:nvPr/>
        </p:nvSpPr>
        <p:spPr>
          <a:xfrm>
            <a:off x="4135322" y="1625738"/>
            <a:ext cx="959400" cy="1242600"/>
          </a:xfrm>
          <a:prstGeom prst="rect">
            <a:avLst/>
          </a:prstGeom>
          <a:noFill/>
          <a:ln>
            <a:noFill/>
          </a:ln>
        </p:spPr>
        <p:txBody>
          <a:bodyPr spcFirstLastPara="1" wrap="square" lIns="0" tIns="29275" rIns="0" bIns="29275" anchor="ctr" anchorCtr="0">
            <a:spAutoFit/>
          </a:bodyPr>
          <a:lstStyle/>
          <a:p>
            <a:pPr marL="0" marR="0" lvl="0" indent="0" algn="ctr" rtl="0">
              <a:spcBef>
                <a:spcPts val="0"/>
              </a:spcBef>
              <a:spcAft>
                <a:spcPts val="0"/>
              </a:spcAft>
              <a:buNone/>
            </a:pPr>
            <a:r>
              <a:rPr lang="en" sz="2562" b="1">
                <a:latin typeface="Calibri"/>
                <a:ea typeface="Calibri"/>
                <a:cs typeface="Calibri"/>
                <a:sym typeface="Calibri"/>
              </a:rPr>
              <a:t>Before</a:t>
            </a:r>
            <a:endParaRPr sz="2562" b="1">
              <a:latin typeface="Calibri"/>
              <a:ea typeface="Calibri"/>
              <a:cs typeface="Calibri"/>
              <a:sym typeface="Calibri"/>
            </a:endParaRPr>
          </a:p>
          <a:p>
            <a:pPr marL="0" marR="0" lvl="0" indent="0" algn="ctr" rtl="0">
              <a:spcBef>
                <a:spcPts val="0"/>
              </a:spcBef>
              <a:spcAft>
                <a:spcPts val="0"/>
              </a:spcAft>
              <a:buNone/>
            </a:pPr>
            <a:r>
              <a:rPr lang="en" sz="2562" b="1">
                <a:latin typeface="Calibri"/>
                <a:ea typeface="Calibri"/>
                <a:cs typeface="Calibri"/>
                <a:sym typeface="Calibri"/>
              </a:rPr>
              <a:t>&amp;</a:t>
            </a:r>
            <a:br>
              <a:rPr lang="en" sz="2562" b="1">
                <a:latin typeface="Calibri"/>
                <a:ea typeface="Calibri"/>
                <a:cs typeface="Calibri"/>
                <a:sym typeface="Calibri"/>
              </a:rPr>
            </a:br>
            <a:r>
              <a:rPr lang="en" sz="2562" b="1">
                <a:latin typeface="Calibri"/>
                <a:ea typeface="Calibri"/>
                <a:cs typeface="Calibri"/>
                <a:sym typeface="Calibri"/>
              </a:rPr>
              <a:t>After</a:t>
            </a:r>
            <a:endParaRPr sz="2562" b="1">
              <a:latin typeface="Calibri"/>
              <a:ea typeface="Calibri"/>
              <a:cs typeface="Calibri"/>
              <a:sym typeface="Calibri"/>
            </a:endParaRPr>
          </a:p>
        </p:txBody>
      </p:sp>
      <p:sp>
        <p:nvSpPr>
          <p:cNvPr id="448" name="Google Shape;448;p46"/>
          <p:cNvSpPr txBox="1"/>
          <p:nvPr/>
        </p:nvSpPr>
        <p:spPr>
          <a:xfrm>
            <a:off x="1022975" y="3104575"/>
            <a:ext cx="7184100" cy="1327800"/>
          </a:xfrm>
          <a:prstGeom prst="rect">
            <a:avLst/>
          </a:prstGeom>
          <a:noFill/>
          <a:ln>
            <a:noFill/>
          </a:ln>
        </p:spPr>
        <p:txBody>
          <a:bodyPr spcFirstLastPara="1" wrap="square" lIns="91425" tIns="91425" rIns="91425" bIns="91425" anchor="t" anchorCtr="0">
            <a:spAutoFit/>
          </a:bodyPr>
          <a:lstStyle/>
          <a:p>
            <a:pPr marL="457200" lvl="0" indent="0" algn="l" rtl="0">
              <a:lnSpc>
                <a:spcPct val="115833"/>
              </a:lnSpc>
              <a:spcBef>
                <a:spcPts val="0"/>
              </a:spcBef>
              <a:spcAft>
                <a:spcPts val="0"/>
              </a:spcAft>
              <a:buNone/>
            </a:pPr>
            <a:r>
              <a:rPr lang="en" sz="1200" b="1">
                <a:solidFill>
                  <a:schemeClr val="dk1"/>
                </a:solidFill>
                <a:latin typeface="Calibri"/>
                <a:ea typeface="Calibri"/>
                <a:cs typeface="Calibri"/>
                <a:sym typeface="Calibri"/>
              </a:rPr>
              <a:t>Features:</a:t>
            </a:r>
            <a:endParaRPr sz="1200" b="1">
              <a:solidFill>
                <a:schemeClr val="dk1"/>
              </a:solidFill>
              <a:latin typeface="Calibri"/>
              <a:ea typeface="Calibri"/>
              <a:cs typeface="Calibri"/>
              <a:sym typeface="Calibri"/>
            </a:endParaRPr>
          </a:p>
          <a:p>
            <a:pPr marL="457200" lvl="0" indent="0" algn="l" rtl="0">
              <a:lnSpc>
                <a:spcPct val="115833"/>
              </a:lnSpc>
              <a:spcBef>
                <a:spcPts val="800"/>
              </a:spcBef>
              <a:spcAft>
                <a:spcPts val="800"/>
              </a:spcAft>
              <a:buNone/>
            </a:pPr>
            <a:r>
              <a:rPr lang="en" sz="1200">
                <a:solidFill>
                  <a:schemeClr val="dk1"/>
                </a:solidFill>
                <a:latin typeface="Calibri"/>
                <a:ea typeface="Calibri"/>
                <a:cs typeface="Calibri"/>
                <a:sym typeface="Calibri"/>
              </a:rPr>
              <a:t>Compound, A, B, In literature, Lowest distortion, Valence A (ν(A)), Valence B (ν(B)), Radius A (r(A)), Radius B (r(B)), Electronegativity of A (EN(A)), Electronegativity of B (EN(B)), Bond length of A-O (l(A-O)), Bond length of B-O (l(B-O)), Electronegativity difference with radius (ΔENR), Goldschmidt tolerance factor (tG), New tolerance factor (τ), Octahedral factor (μ)</a:t>
            </a:r>
            <a:endParaRPr/>
          </a:p>
        </p:txBody>
      </p:sp>
      <p:pic>
        <p:nvPicPr>
          <p:cNvPr id="449" name="Google Shape;449;p46" title="like.png"/>
          <p:cNvPicPr preferRelativeResize="0"/>
          <p:nvPr/>
        </p:nvPicPr>
        <p:blipFill>
          <a:blip r:embed="rId4">
            <a:alphaModFix/>
          </a:blip>
          <a:stretch>
            <a:fillRect/>
          </a:stretch>
        </p:blipFill>
        <p:spPr>
          <a:xfrm>
            <a:off x="7306674" y="2040350"/>
            <a:ext cx="426826" cy="426851"/>
          </a:xfrm>
          <a:prstGeom prst="rect">
            <a:avLst/>
          </a:prstGeom>
          <a:noFill/>
          <a:ln>
            <a:noFill/>
          </a:ln>
        </p:spPr>
      </p:pic>
      <p:pic>
        <p:nvPicPr>
          <p:cNvPr id="450" name="Google Shape;450;p46"/>
          <p:cNvPicPr preferRelativeResize="0"/>
          <p:nvPr/>
        </p:nvPicPr>
        <p:blipFill>
          <a:blip r:embed="rId5">
            <a:alphaModFix/>
          </a:blip>
          <a:stretch>
            <a:fillRect/>
          </a:stretch>
        </p:blipFill>
        <p:spPr>
          <a:xfrm>
            <a:off x="1495850" y="2023374"/>
            <a:ext cx="443850" cy="443827"/>
          </a:xfrm>
          <a:prstGeom prst="rect">
            <a:avLst/>
          </a:prstGeom>
          <a:noFill/>
          <a:ln>
            <a:noFill/>
          </a:ln>
        </p:spPr>
      </p:pic>
      <p:sp>
        <p:nvSpPr>
          <p:cNvPr id="451" name="Google Shape;451;p46"/>
          <p:cNvSpPr txBox="1"/>
          <p:nvPr/>
        </p:nvSpPr>
        <p:spPr>
          <a:xfrm>
            <a:off x="302575" y="827450"/>
            <a:ext cx="1832700" cy="400200"/>
          </a:xfrm>
          <a:prstGeom prst="rect">
            <a:avLst/>
          </a:prstGeom>
          <a:noFill/>
          <a:ln>
            <a:noFill/>
          </a:ln>
        </p:spPr>
        <p:txBody>
          <a:bodyPr spcFirstLastPara="1" wrap="square" lIns="91425" tIns="91425" rIns="91425" bIns="91425" anchor="t" anchorCtr="0">
            <a:spAutoFit/>
          </a:bodyPr>
          <a:lstStyle/>
          <a:p>
            <a:pPr marL="0" lvl="0" indent="0" algn="l" rtl="0">
              <a:lnSpc>
                <a:spcPct val="115833"/>
              </a:lnSpc>
              <a:spcBef>
                <a:spcPts val="0"/>
              </a:spcBef>
              <a:spcAft>
                <a:spcPts val="800"/>
              </a:spcAft>
              <a:buNone/>
            </a:pPr>
            <a:r>
              <a:rPr lang="en" b="1">
                <a:solidFill>
                  <a:schemeClr val="dk1"/>
                </a:solidFill>
                <a:latin typeface="Calibri"/>
                <a:ea typeface="Calibri"/>
                <a:cs typeface="Calibri"/>
                <a:sym typeface="Calibri"/>
              </a:rPr>
              <a:t>Behara et al. (2020):</a:t>
            </a:r>
            <a:endParaRPr sz="1600" b="1"/>
          </a:p>
        </p:txBody>
      </p:sp>
      <p:sp>
        <p:nvSpPr>
          <p:cNvPr id="452" name="Google Shape;452;p46"/>
          <p:cNvSpPr txBox="1"/>
          <p:nvPr/>
        </p:nvSpPr>
        <p:spPr>
          <a:xfrm>
            <a:off x="122675" y="4280300"/>
            <a:ext cx="8984700" cy="954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b="1">
                <a:solidFill>
                  <a:schemeClr val="dk1"/>
                </a:solidFill>
              </a:rPr>
              <a:t>Reference:</a:t>
            </a:r>
            <a:endParaRPr sz="1000" b="1">
              <a:solidFill>
                <a:schemeClr val="dk1"/>
              </a:solidFill>
            </a:endParaRPr>
          </a:p>
          <a:p>
            <a:pPr marL="0" lvl="0" indent="0" algn="just" rtl="0">
              <a:spcBef>
                <a:spcPts val="0"/>
              </a:spcBef>
              <a:spcAft>
                <a:spcPts val="0"/>
              </a:spcAft>
              <a:buNone/>
            </a:pPr>
            <a:r>
              <a:rPr lang="en" sz="1000">
                <a:solidFill>
                  <a:schemeClr val="dk1"/>
                </a:solidFill>
              </a:rPr>
              <a:t>Behara, S., Poonawala, T., &amp; Thomas, T. (2020). Crystal structure classification in ABO3 perovskites via machine learning. </a:t>
            </a:r>
            <a:r>
              <a:rPr lang="en" sz="1000" i="1">
                <a:solidFill>
                  <a:schemeClr val="dk1"/>
                </a:solidFill>
              </a:rPr>
              <a:t>Computational Materials Science</a:t>
            </a:r>
            <a:r>
              <a:rPr lang="en" sz="1000">
                <a:solidFill>
                  <a:schemeClr val="dk1"/>
                </a:solidFill>
              </a:rPr>
              <a:t>, </a:t>
            </a:r>
            <a:r>
              <a:rPr lang="en" sz="1000" i="1">
                <a:solidFill>
                  <a:schemeClr val="dk1"/>
                </a:solidFill>
              </a:rPr>
              <a:t>188</a:t>
            </a:r>
            <a:r>
              <a:rPr lang="en" sz="1000">
                <a:solidFill>
                  <a:schemeClr val="dk1"/>
                </a:solidFill>
              </a:rPr>
              <a:t>, 110191. </a:t>
            </a:r>
            <a:r>
              <a:rPr lang="en" sz="1000" u="sng">
                <a:solidFill>
                  <a:schemeClr val="hlink"/>
                </a:solidFill>
                <a:hlinkClick r:id="rId6"/>
              </a:rPr>
              <a:t>https://doi.org/10.1016/j.commatsci.2020.110191</a:t>
            </a:r>
            <a:r>
              <a:rPr lang="en" sz="1000">
                <a:solidFill>
                  <a:schemeClr val="dk1"/>
                </a:solidFill>
              </a:rPr>
              <a:t>, Accepted 16 November 2020  </a:t>
            </a:r>
            <a:endParaRPr sz="1000">
              <a:solidFill>
                <a:schemeClr val="dk1"/>
              </a:solidFill>
            </a:endParaRPr>
          </a:p>
          <a:p>
            <a:pPr marL="0" lvl="0" indent="0" algn="l" rtl="0">
              <a:spcBef>
                <a:spcPts val="0"/>
              </a:spcBef>
              <a:spcAft>
                <a:spcPts val="0"/>
              </a:spcAft>
              <a:buNone/>
            </a:pPr>
            <a:endParaRPr sz="1000">
              <a:solidFill>
                <a:schemeClr val="dk1"/>
              </a:solidFill>
            </a:endParaRPr>
          </a:p>
          <a:p>
            <a:pPr marL="0" lvl="0" indent="0" algn="just" rtl="0">
              <a:spcBef>
                <a:spcPts val="0"/>
              </a:spcBef>
              <a:spcAft>
                <a:spcPts val="0"/>
              </a:spcAft>
              <a:buNone/>
            </a:pPr>
            <a:r>
              <a:rPr lang="en" sz="1000">
                <a:solidFill>
                  <a:schemeClr val="dk1"/>
                </a:solidFill>
              </a:rPr>
              <a:t>  </a:t>
            </a:r>
            <a:endParaRPr sz="100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2906</Words>
  <Application>Microsoft Office PowerPoint</Application>
  <PresentationFormat>On-screen Show (16:9)</PresentationFormat>
  <Paragraphs>490</Paragraphs>
  <Slides>44</Slides>
  <Notes>44</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44</vt:i4>
      </vt:variant>
    </vt:vector>
  </HeadingPairs>
  <TitlesOfParts>
    <vt:vector size="53" baseType="lpstr">
      <vt:lpstr>Algerian</vt:lpstr>
      <vt:lpstr>Lato</vt:lpstr>
      <vt:lpstr>Times New Roman</vt:lpstr>
      <vt:lpstr>Calibri</vt:lpstr>
      <vt:lpstr>Garamond</vt:lpstr>
      <vt:lpstr>Arial</vt:lpstr>
      <vt:lpstr>Simple Light</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Asif Newaz, Lecturer,EEE</cp:lastModifiedBy>
  <cp:revision>1</cp:revision>
  <dcterms:modified xsi:type="dcterms:W3CDTF">2025-09-30T23:34:26Z</dcterms:modified>
</cp:coreProperties>
</file>